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4"/>
  </p:sldMasterIdLst>
  <p:notesMasterIdLst>
    <p:notesMasterId r:id="rId16"/>
  </p:notesMasterIdLst>
  <p:sldIdLst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0" r:id="rId13"/>
    <p:sldId id="271" r:id="rId14"/>
    <p:sldId id="272" r:id="rId1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2FFA379-25A5-4660-A19E-63ABADD9B174}">
          <p14:sldIdLst>
            <p14:sldId id="260"/>
          </p14:sldIdLst>
        </p14:section>
        <p14:section name="Introduction" id="{1BF598E2-7D30-4013-8C5F-CDC6D1C88923}">
          <p14:sldIdLst>
            <p14:sldId id="261"/>
            <p14:sldId id="262"/>
            <p14:sldId id="263"/>
          </p14:sldIdLst>
        </p14:section>
        <p14:section name="Use Case" id="{6FB617A3-6374-6F4A-8F8E-D8B89FFF72AD}">
          <p14:sldIdLst>
            <p14:sldId id="265"/>
            <p14:sldId id="266"/>
            <p14:sldId id="267"/>
          </p14:sldIdLst>
        </p14:section>
        <p14:section name="The Prediction Model" id="{715FE924-5B45-0945-AAAB-0A96D8C160B8}">
          <p14:sldIdLst>
            <p14:sldId id="268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095" userDrawn="1">
          <p15:clr>
            <a:srgbClr val="A4A3A4"/>
          </p15:clr>
        </p15:guide>
        <p15:guide id="2" orient="horz" pos="22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Pyschny" initials="NP" lastIdx="1" clrIdx="0">
    <p:extLst>
      <p:ext uri="{19B8F6BF-5375-455C-9EA6-DF929625EA0E}">
        <p15:presenceInfo xmlns:p15="http://schemas.microsoft.com/office/powerpoint/2012/main" userId="c36c8c3035079780" providerId="Windows Live"/>
      </p:ext>
    </p:extLst>
  </p:cmAuthor>
  <p:cmAuthor id="2" name="Mike Schwab" initials="MS" lastIdx="2" clrIdx="1">
    <p:extLst>
      <p:ext uri="{19B8F6BF-5375-455C-9EA6-DF929625EA0E}">
        <p15:presenceInfo xmlns:p15="http://schemas.microsoft.com/office/powerpoint/2012/main" userId="Mike Schw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682"/>
    <a:srgbClr val="C8AF6E"/>
    <a:srgbClr val="98E984"/>
    <a:srgbClr val="4C6B15"/>
    <a:srgbClr val="94B7EA"/>
    <a:srgbClr val="D9D9D9"/>
    <a:srgbClr val="AA0F1F"/>
    <a:srgbClr val="901B6E"/>
    <a:srgbClr val="D7471F"/>
    <a:srgbClr val="D1424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86"/>
    <p:restoredTop sz="94460"/>
  </p:normalViewPr>
  <p:slideViewPr>
    <p:cSldViewPr snapToGrid="0">
      <p:cViewPr varScale="1">
        <p:scale>
          <a:sx n="158" d="100"/>
          <a:sy n="158" d="100"/>
        </p:scale>
        <p:origin x="192" y="560"/>
      </p:cViewPr>
      <p:guideLst>
        <p:guide pos="3095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A6EC0-59B0-42C7-961B-C4FC8B8013A6}" type="datetimeFigureOut">
              <a:rPr lang="de-DE" smtClean="0"/>
              <a:t>12.03.21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B6F5B-7F03-48C2-874C-181444C54D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8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B6F5B-7F03-48C2-874C-181444C54D1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50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273050" y="6621120"/>
            <a:ext cx="1052513" cy="1444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grpSp>
        <p:nvGrpSpPr>
          <p:cNvPr id="9" name="Gruppierung 11"/>
          <p:cNvGrpSpPr>
            <a:grpSpLocks/>
          </p:cNvGrpSpPr>
          <p:nvPr userDrawn="1"/>
        </p:nvGrpSpPr>
        <p:grpSpPr bwMode="auto">
          <a:xfrm>
            <a:off x="3800475" y="2492375"/>
            <a:ext cx="6105525" cy="79375"/>
            <a:chOff x="903819" y="0"/>
            <a:chExt cx="8244000" cy="108000"/>
          </a:xfrm>
        </p:grpSpPr>
        <p:sp>
          <p:nvSpPr>
            <p:cNvPr id="10" name="Rechteck 9"/>
            <p:cNvSpPr/>
            <p:nvPr/>
          </p:nvSpPr>
          <p:spPr bwMode="auto">
            <a:xfrm>
              <a:off x="903819" y="0"/>
              <a:ext cx="2735299" cy="1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3639118" y="0"/>
              <a:ext cx="2736888" cy="10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/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/>
            </a:p>
          </p:txBody>
        </p:sp>
      </p:grpSp>
      <p:sp>
        <p:nvSpPr>
          <p:cNvPr id="4" name="Rechteck 3"/>
          <p:cNvSpPr/>
          <p:nvPr userDrawn="1"/>
        </p:nvSpPr>
        <p:spPr>
          <a:xfrm>
            <a:off x="20639" y="1"/>
            <a:ext cx="9864724" cy="3095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>
          <a:xfrm>
            <a:off x="3800475" y="1409700"/>
            <a:ext cx="6105525" cy="108267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bIns="72000" anchor="b">
            <a:noAutofit/>
          </a:bodyPr>
          <a:lstStyle>
            <a:lvl1pPr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821112" y="2571750"/>
            <a:ext cx="5813426" cy="13620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tIns="72000" bIns="72000" anchor="t">
            <a:norm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2000"/>
            </a:lvl2pPr>
          </a:lstStyle>
          <a:p>
            <a:pPr lvl="0"/>
            <a:r>
              <a:rPr lang="de-DE"/>
              <a:t>Untertitel</a:t>
            </a:r>
          </a:p>
          <a:p>
            <a:pPr lvl="1"/>
            <a:r>
              <a:rPr lang="de-DE"/>
              <a:t>Aufzählung</a:t>
            </a:r>
          </a:p>
        </p:txBody>
      </p:sp>
      <p:sp>
        <p:nvSpPr>
          <p:cNvPr id="17" name="Textplatzhalt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810793" y="3933825"/>
            <a:ext cx="5813426" cy="165576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tIns="72000" bIns="72000" anchor="t"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  <a:lvl2pPr>
              <a:defRPr sz="2000"/>
            </a:lvl2pPr>
          </a:lstStyle>
          <a:p>
            <a:pPr lvl="0"/>
            <a:r>
              <a:rPr lang="de-DE"/>
              <a:t>Informationen</a:t>
            </a:r>
          </a:p>
        </p:txBody>
      </p:sp>
    </p:spTree>
    <p:extLst>
      <p:ext uri="{BB962C8B-B14F-4D97-AF65-F5344CB8AC3E}">
        <p14:creationId xmlns:p14="http://schemas.microsoft.com/office/powerpoint/2010/main" val="189052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1">
          <p15:clr>
            <a:srgbClr val="FBAE40"/>
          </p15:clr>
        </p15:guide>
        <p15:guide id="2" pos="3120">
          <p15:clr>
            <a:srgbClr val="FBAE40"/>
          </p15:clr>
        </p15:guide>
        <p15:guide id="3" pos="3612">
          <p15:clr>
            <a:srgbClr val="FBAE40"/>
          </p15:clr>
        </p15:guide>
        <p15:guide id="4" pos="49">
          <p15:clr>
            <a:srgbClr val="FBAE40"/>
          </p15:clr>
        </p15:guide>
        <p15:guide id="5" pos="1155">
          <p15:clr>
            <a:srgbClr val="FBAE40"/>
          </p15:clr>
        </p15:guide>
        <p15:guide id="6" pos="606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73050" y="1557338"/>
            <a:ext cx="9359900" cy="4535487"/>
          </a:xfrm>
          <a:prstGeom prst="rect">
            <a:avLst/>
          </a:prstGeom>
        </p:spPr>
        <p:txBody>
          <a:bodyPr/>
          <a:lstStyle>
            <a:lvl1pPr>
              <a:defRPr sz="2000" b="0" u="none" cap="none" baseline="0"/>
            </a:lvl1pPr>
          </a:lstStyle>
          <a:p>
            <a:pPr lvl="0"/>
            <a:r>
              <a:rPr lang="de-DE"/>
              <a:t>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3050" y="1025697"/>
            <a:ext cx="9359900" cy="31665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…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050" y="152400"/>
            <a:ext cx="9359900" cy="266028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lang="de-DE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73050" y="6092824"/>
            <a:ext cx="9359900" cy="2317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" b="0"/>
            </a:lvl1pPr>
          </a:lstStyle>
          <a:p>
            <a:pPr lvl="0"/>
            <a:r>
              <a:rPr lang="de-DE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38005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273050" y="1557338"/>
            <a:ext cx="4679950" cy="4535487"/>
          </a:xfrm>
          <a:prstGeom prst="rect">
            <a:avLst/>
          </a:prstGeom>
        </p:spPr>
        <p:txBody>
          <a:bodyPr rIns="18000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>
          <a:xfrm>
            <a:off x="4953000" y="1557338"/>
            <a:ext cx="4679950" cy="4535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12"/>
          </p:nvPr>
        </p:nvSpPr>
        <p:spPr>
          <a:xfrm>
            <a:off x="273050" y="6621120"/>
            <a:ext cx="1052513" cy="144462"/>
          </a:xfrm>
        </p:spPr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13"/>
          </p:nvPr>
        </p:nvSpPr>
        <p:spPr>
          <a:xfrm flipH="1">
            <a:off x="9410699" y="6506821"/>
            <a:ext cx="474661" cy="178006"/>
          </a:xfrm>
        </p:spPr>
        <p:txBody>
          <a:bodyPr/>
          <a:lstStyle/>
          <a:p>
            <a:fld id="{593488A9-0300-4053-9991-CC6BB860CE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050" y="1025697"/>
            <a:ext cx="9359900" cy="31665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…</a:t>
            </a:r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3050" y="152400"/>
            <a:ext cx="9359900" cy="266028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lang="de-DE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…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3050" y="6092824"/>
            <a:ext cx="9359900" cy="2317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" b="0"/>
            </a:lvl1pPr>
          </a:lstStyle>
          <a:p>
            <a:pPr lvl="0"/>
            <a:r>
              <a:rPr lang="de-DE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53594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>
          <a:xfrm>
            <a:off x="273050" y="6621120"/>
            <a:ext cx="1052513" cy="144462"/>
          </a:xfrm>
        </p:spPr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1"/>
          </p:nvPr>
        </p:nvSpPr>
        <p:spPr>
          <a:xfrm flipH="1">
            <a:off x="9410699" y="6506821"/>
            <a:ext cx="474661" cy="178006"/>
          </a:xfrm>
        </p:spPr>
        <p:txBody>
          <a:bodyPr/>
          <a:lstStyle/>
          <a:p>
            <a:fld id="{593488A9-0300-4053-9991-CC6BB860CE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3050" y="1025697"/>
            <a:ext cx="9359900" cy="316656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lang="de-DE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…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73050" y="152400"/>
            <a:ext cx="9359900" cy="266028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defRPr lang="de-DE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…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73050" y="6092824"/>
            <a:ext cx="9359900" cy="2317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" b="0"/>
            </a:lvl1pPr>
          </a:lstStyle>
          <a:p>
            <a:pPr lvl="0"/>
            <a:r>
              <a:rPr lang="de-DE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89661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73050" y="6092824"/>
            <a:ext cx="9359900" cy="2317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" b="0"/>
            </a:lvl1pPr>
          </a:lstStyle>
          <a:p>
            <a:pPr lvl="0"/>
            <a:r>
              <a:rPr lang="de-DE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16301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google.de/url?sa=i&amp;rct=j&amp;q=&amp;esrc=s&amp;source=images&amp;cd=&amp;cad=rja&amp;uact=8&amp;ved=0ahUKEwjxw8W4i43SAhUGOhQKHfVIBrsQjRwIBw&amp;url=https://de.wikipedia.org/wiki/Technische_Hochschule_K%C3%B6ln&amp;psig=AFQjCNFf0e0pyih-_7831KYS-YtrOfc77Q&amp;ust=1487075847454485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 bwMode="auto">
          <a:xfrm>
            <a:off x="0" y="6308725"/>
            <a:ext cx="9906000" cy="549275"/>
          </a:xfrm>
          <a:prstGeom prst="rect">
            <a:avLst/>
          </a:prstGeom>
          <a:solidFill>
            <a:schemeClr val="bg1"/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Fußzeilenplatzhalter 3"/>
          <p:cNvSpPr txBox="1">
            <a:spLocks/>
          </p:cNvSpPr>
          <p:nvPr/>
        </p:nvSpPr>
        <p:spPr>
          <a:xfrm>
            <a:off x="273049" y="6400250"/>
            <a:ext cx="2295727" cy="22087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 b="0" dirty="0" err="1"/>
              <a:t>Ironhack</a:t>
            </a:r>
            <a:r>
              <a:rPr lang="de-DE" sz="900" b="0" dirty="0"/>
              <a:t> Data Analytics </a:t>
            </a:r>
            <a:r>
              <a:rPr lang="de-DE" sz="900" b="0" dirty="0" err="1"/>
              <a:t>Bootcamp</a:t>
            </a:r>
            <a:r>
              <a:rPr lang="de-DE" sz="900" b="0" dirty="0"/>
              <a:t> Jan.2021</a:t>
            </a:r>
          </a:p>
        </p:txBody>
      </p:sp>
      <p:grpSp>
        <p:nvGrpSpPr>
          <p:cNvPr id="2052" name="Gruppierung 11"/>
          <p:cNvGrpSpPr>
            <a:grpSpLocks/>
          </p:cNvGrpSpPr>
          <p:nvPr/>
        </p:nvGrpSpPr>
        <p:grpSpPr bwMode="auto">
          <a:xfrm>
            <a:off x="273050" y="0"/>
            <a:ext cx="9636390" cy="71438"/>
            <a:chOff x="903819" y="0"/>
            <a:chExt cx="8244000" cy="108000"/>
          </a:xfrm>
        </p:grpSpPr>
        <p:sp>
          <p:nvSpPr>
            <p:cNvPr id="13" name="Rechteck 12"/>
            <p:cNvSpPr/>
            <p:nvPr/>
          </p:nvSpPr>
          <p:spPr bwMode="auto">
            <a:xfrm>
              <a:off x="903819" y="0"/>
              <a:ext cx="2735299" cy="10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639118" y="0"/>
              <a:ext cx="2736888" cy="10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/>
            </a:p>
          </p:txBody>
        </p:sp>
      </p:grp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73050" y="6621120"/>
            <a:ext cx="1052513" cy="1444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18" name="Foliennummernplatzhalter 4"/>
          <p:cNvSpPr>
            <a:spLocks noGrp="1"/>
          </p:cNvSpPr>
          <p:nvPr>
            <p:ph type="sldNum" sz="quarter" idx="4"/>
          </p:nvPr>
        </p:nvSpPr>
        <p:spPr>
          <a:xfrm flipH="1">
            <a:off x="8179448" y="6494359"/>
            <a:ext cx="474661" cy="1780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488A9-0300-4053-9991-CC6BB860CE1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" name="Picture 6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6275" y="6448002"/>
            <a:ext cx="975000" cy="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3050" y="549275"/>
            <a:ext cx="9359900" cy="463490"/>
          </a:xfrm>
          <a:prstGeom prst="rect">
            <a:avLst/>
          </a:prstGeom>
        </p:spPr>
        <p:txBody>
          <a:bodyPr vert="horz" lIns="0" tIns="36000" rIns="0" bIns="0" rtlCol="0" anchor="b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ACC0535A-F451-41A3-B235-1DB4BC0EE29A}"/>
              </a:ext>
            </a:extLst>
          </p:cNvPr>
          <p:cNvSpPr txBox="1">
            <a:spLocks/>
          </p:cNvSpPr>
          <p:nvPr userDrawn="1"/>
        </p:nvSpPr>
        <p:spPr>
          <a:xfrm>
            <a:off x="2978845" y="6400250"/>
            <a:ext cx="1673357" cy="1444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 b="0" dirty="0"/>
              <a:t>Felix Ley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803B616D-B851-4186-9DBE-D6312E416E12}"/>
              </a:ext>
            </a:extLst>
          </p:cNvPr>
          <p:cNvSpPr txBox="1">
            <a:spLocks/>
          </p:cNvSpPr>
          <p:nvPr userDrawn="1"/>
        </p:nvSpPr>
        <p:spPr>
          <a:xfrm>
            <a:off x="4222059" y="6400250"/>
            <a:ext cx="2287914" cy="22087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 b="0" dirty="0" err="1"/>
              <a:t>Machine</a:t>
            </a:r>
            <a:r>
              <a:rPr lang="de-DE" sz="900" b="0" dirty="0"/>
              <a:t> Learning </a:t>
            </a:r>
            <a:r>
              <a:rPr lang="de-DE" sz="900" b="0" dirty="0" err="1"/>
              <a:t>for</a:t>
            </a:r>
            <a:r>
              <a:rPr lang="de-DE" sz="900" b="0" dirty="0"/>
              <a:t> </a:t>
            </a:r>
            <a:r>
              <a:rPr lang="de-DE" sz="900" b="0" dirty="0" err="1"/>
              <a:t>Wastewater</a:t>
            </a:r>
            <a:r>
              <a:rPr lang="de-DE" sz="900" b="0" dirty="0"/>
              <a:t> </a:t>
            </a:r>
            <a:r>
              <a:rPr lang="de-DE" sz="900" b="0" dirty="0" err="1"/>
              <a:t>treatment</a:t>
            </a:r>
            <a:endParaRPr lang="de-DE" sz="900" b="0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C7EB9E3C-17D7-3F4A-B9A8-86575DCA4F77}"/>
              </a:ext>
            </a:extLst>
          </p:cNvPr>
          <p:cNvCxnSpPr/>
          <p:nvPr userDrawn="1"/>
        </p:nvCxnSpPr>
        <p:spPr>
          <a:xfrm>
            <a:off x="8758283" y="6308725"/>
            <a:ext cx="0" cy="549275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05DA4F-E81A-BB4F-B152-DCF02E27B2C3}"/>
              </a:ext>
            </a:extLst>
          </p:cNvPr>
          <p:cNvCxnSpPr/>
          <p:nvPr userDrawn="1"/>
        </p:nvCxnSpPr>
        <p:spPr>
          <a:xfrm>
            <a:off x="0" y="6367120"/>
            <a:ext cx="9906000" cy="0"/>
          </a:xfrm>
          <a:prstGeom prst="line">
            <a:avLst/>
          </a:prstGeom>
          <a:ln w="15875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4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672" r:id="rId3"/>
    <p:sldLayoutId id="2147483701" r:id="rId4"/>
    <p:sldLayoutId id="2147483703" r:id="rId5"/>
  </p:sldLayoutIdLst>
  <p:hf hdr="0" ftr="0"/>
  <p:txStyles>
    <p:titleStyle>
      <a:lvl1pPr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0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2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5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algn="l" defTabSz="455613" rtl="0" eaLnBrk="1" fontAlgn="base" hangingPunct="1">
        <a:lnSpc>
          <a:spcPct val="100000"/>
        </a:lnSpc>
        <a:spcBef>
          <a:spcPts val="600"/>
        </a:spcBef>
        <a:spcAft>
          <a:spcPts val="0"/>
        </a:spcAft>
        <a:defRPr lang="de-DE" sz="20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71463" indent="-271463" algn="l" defTabSz="455613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>
            <a:lumMod val="50000"/>
          </a:schemeClr>
        </a:buClr>
        <a:buFont typeface="Arial" panose="020B0604020202020204" pitchFamily="34" charset="0"/>
        <a:buChar char="●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57213" indent="-285750" algn="l" defTabSz="455613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●"/>
        <a:defRPr lang="de-DE" sz="1800" kern="1200" dirty="0" smtClean="0">
          <a:solidFill>
            <a:schemeClr val="tx1"/>
          </a:solidFill>
          <a:latin typeface="Arial"/>
          <a:ea typeface="+mn-ea"/>
          <a:cs typeface="+mn-cs"/>
        </a:defRPr>
      </a:lvl3pPr>
      <a:lvl4pPr marL="828675" indent="-285750" algn="l" defTabSz="455613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>
            <a:lumMod val="40000"/>
            <a:lumOff val="60000"/>
          </a:schemeClr>
        </a:buClr>
        <a:buFont typeface="Arial" panose="020B0604020202020204" pitchFamily="34" charset="0"/>
        <a:buChar char="●"/>
        <a:defRPr lang="de-DE" sz="1600" kern="1200" dirty="0" smtClean="0">
          <a:solidFill>
            <a:schemeClr val="tx1"/>
          </a:solidFill>
          <a:latin typeface="Arial"/>
          <a:ea typeface="+mn-ea"/>
          <a:cs typeface="+mn-cs"/>
        </a:defRPr>
      </a:lvl4pPr>
      <a:lvl5pPr marL="1074738" indent="-269875" algn="l" defTabSz="455613" rtl="0" eaLnBrk="1" fontAlgn="base" hangingPunct="1">
        <a:lnSpc>
          <a:spcPts val="1600"/>
        </a:lnSpc>
        <a:spcBef>
          <a:spcPts val="400"/>
        </a:spcBef>
        <a:spcAft>
          <a:spcPts val="0"/>
        </a:spcAft>
        <a:buClr>
          <a:schemeClr val="accent2">
            <a:lumMod val="20000"/>
            <a:lumOff val="80000"/>
          </a:schemeClr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Arial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pos="2394" userDrawn="1">
          <p15:clr>
            <a:srgbClr val="F26B43"/>
          </p15:clr>
        </p15:guide>
        <p15:guide id="4" pos="13" userDrawn="1">
          <p15:clr>
            <a:srgbClr val="F26B43"/>
          </p15:clr>
        </p15:guide>
        <p15:guide id="5" pos="6068" userDrawn="1">
          <p15:clr>
            <a:srgbClr val="F26B43"/>
          </p15:clr>
        </p15:guide>
        <p15:guide id="6" pos="6227" userDrawn="1">
          <p15:clr>
            <a:srgbClr val="F26B43"/>
          </p15:clr>
        </p15:guide>
        <p15:guide id="7" orient="horz" pos="346" userDrawn="1">
          <p15:clr>
            <a:srgbClr val="F26B43"/>
          </p15:clr>
        </p15:guide>
        <p15:guide id="8" orient="horz" pos="3838" userDrawn="1">
          <p15:clr>
            <a:srgbClr val="F26B43"/>
          </p15:clr>
        </p15:guide>
        <p15:guide id="9" pos="3846" userDrawn="1">
          <p15:clr>
            <a:srgbClr val="F26B43"/>
          </p15:clr>
        </p15:guide>
        <p15:guide id="10" pos="3120" userDrawn="1">
          <p15:clr>
            <a:srgbClr val="F26B43"/>
          </p15:clr>
        </p15:guide>
        <p15:guide id="12" orient="horz" pos="2478" userDrawn="1">
          <p15:clr>
            <a:srgbClr val="F26B43"/>
          </p15:clr>
        </p15:guide>
        <p15:guide id="13" orient="horz" pos="981" userDrawn="1">
          <p15:clr>
            <a:srgbClr val="F26B43"/>
          </p15:clr>
        </p15:guide>
        <p15:guide id="14" orient="horz" pos="1570" userDrawn="1">
          <p15:clr>
            <a:srgbClr val="F26B43"/>
          </p15:clr>
        </p15:guide>
        <p15:guide id="16" orient="horz" pos="2024" userDrawn="1">
          <p15:clr>
            <a:srgbClr val="F26B43"/>
          </p15:clr>
        </p15:guide>
        <p15:guide id="17" pos="1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821111" y="2571750"/>
            <a:ext cx="5970251" cy="1362075"/>
          </a:xfrm>
        </p:spPr>
        <p:txBody>
          <a:bodyPr>
            <a:normAutofit/>
          </a:bodyPr>
          <a:lstStyle/>
          <a:p>
            <a:r>
              <a:rPr lang="de-DE" sz="2800" dirty="0" err="1"/>
              <a:t>Machine</a:t>
            </a:r>
            <a:r>
              <a:rPr lang="de-DE" sz="2800" dirty="0"/>
              <a:t> Learning </a:t>
            </a:r>
            <a:br>
              <a:rPr lang="de-DE" sz="2800" dirty="0"/>
            </a:b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Wastewater</a:t>
            </a:r>
            <a:r>
              <a:rPr lang="de-DE" sz="2800" dirty="0"/>
              <a:t> </a:t>
            </a:r>
            <a:r>
              <a:rPr lang="de-DE" sz="2800" dirty="0" err="1"/>
              <a:t>treatment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4048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62147-1F26-3D47-A5BD-321712BD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4F7B1D-B5CA-074F-8031-53453D53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DACFB1-06EC-DE47-9CBE-7D1FFC427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F706B6-85DB-474B-ADE9-40AB9FFC9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2"/>
                </a:solidFill>
              </a:rPr>
              <a:t>Performance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E4A413-4558-F54D-B7E6-540EC037D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0FCB93-11BE-B544-BEE2-9E31C7301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" y="2002689"/>
            <a:ext cx="3687974" cy="41270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84E84F5-F345-0F43-AC1A-C3D9B8E3C4EC}"/>
              </a:ext>
            </a:extLst>
          </p:cNvPr>
          <p:cNvSpPr txBox="1"/>
          <p:nvPr/>
        </p:nvSpPr>
        <p:spPr>
          <a:xfrm>
            <a:off x="1656426" y="151127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Predictions</a:t>
            </a:r>
          </a:p>
        </p:txBody>
      </p:sp>
      <p:graphicFrame>
        <p:nvGraphicFramePr>
          <p:cNvPr id="32" name="Tabelle 32">
            <a:extLst>
              <a:ext uri="{FF2B5EF4-FFF2-40B4-BE49-F238E27FC236}">
                <a16:creationId xmlns:a16="http://schemas.microsoft.com/office/drawing/2014/main" id="{1FCBE45D-9A72-D543-AF02-3CF94CA2B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59359"/>
              </p:ext>
            </p:extLst>
          </p:nvPr>
        </p:nvGraphicFramePr>
        <p:xfrm>
          <a:off x="5570074" y="1673351"/>
          <a:ext cx="3687972" cy="4456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24">
                  <a:extLst>
                    <a:ext uri="{9D8B030D-6E8A-4147-A177-3AD203B41FA5}">
                      <a16:colId xmlns:a16="http://schemas.microsoft.com/office/drawing/2014/main" val="3118323635"/>
                    </a:ext>
                  </a:extLst>
                </a:gridCol>
                <a:gridCol w="1229324">
                  <a:extLst>
                    <a:ext uri="{9D8B030D-6E8A-4147-A177-3AD203B41FA5}">
                      <a16:colId xmlns:a16="http://schemas.microsoft.com/office/drawing/2014/main" val="1353777465"/>
                    </a:ext>
                  </a:extLst>
                </a:gridCol>
                <a:gridCol w="1229324">
                  <a:extLst>
                    <a:ext uri="{9D8B030D-6E8A-4147-A177-3AD203B41FA5}">
                      <a16:colId xmlns:a16="http://schemas.microsoft.com/office/drawing/2014/main" val="725925638"/>
                    </a:ext>
                  </a:extLst>
                </a:gridCol>
              </a:tblGrid>
              <a:tr h="742726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36259"/>
                  </a:ext>
                </a:extLst>
              </a:tr>
              <a:tr h="74272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439.85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- 3.75 %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57696"/>
                  </a:ext>
                </a:extLst>
              </a:tr>
              <a:tr h="74272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403.86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- 5.42 %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758"/>
                  </a:ext>
                </a:extLst>
              </a:tr>
              <a:tr h="74272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359.01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- 2.44 %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748085"/>
                  </a:ext>
                </a:extLst>
              </a:tr>
              <a:tr h="74272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247.45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- 12.25 %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539168"/>
                  </a:ext>
                </a:extLst>
              </a:tr>
              <a:tr h="74272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96.18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+ 9.55 %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61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2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1A5B17-12A3-8641-A7FE-014149AAA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73C51F-CC8D-7049-B3DB-29D15A4BD7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F77862-E000-8841-A3D9-B3BA55583D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" y="347472"/>
            <a:ext cx="9359900" cy="5745353"/>
          </a:xfrm>
        </p:spPr>
        <p:txBody>
          <a:bodyPr anchor="ctr"/>
          <a:lstStyle/>
          <a:p>
            <a:pPr algn="ctr"/>
            <a:r>
              <a:rPr lang="en-GB" sz="2800" dirty="0"/>
              <a:t>Thanks for you attention!</a:t>
            </a:r>
          </a:p>
        </p:txBody>
      </p:sp>
    </p:spTree>
    <p:extLst>
      <p:ext uri="{BB962C8B-B14F-4D97-AF65-F5344CB8AC3E}">
        <p14:creationId xmlns:p14="http://schemas.microsoft.com/office/powerpoint/2010/main" val="148978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CA28F-3D0F-D74E-A43D-D77E2357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31D25A-87F5-814E-A1C0-A9033514C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2C06C2-BBDF-D343-BD52-7066654D15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B90FF-59A8-8448-A1BA-95772A28E8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" y="1557338"/>
            <a:ext cx="4897761" cy="4535487"/>
          </a:xfrm>
        </p:spPr>
        <p:txBody>
          <a:bodyPr anchor="ctr"/>
          <a:lstStyle/>
          <a:p>
            <a:pPr marL="342900" indent="-342900">
              <a:buFont typeface="Wingdings" pitchFamily="2" charset="2"/>
              <a:buChar char="v"/>
            </a:pPr>
            <a:r>
              <a:rPr lang="en-GB" sz="2400" dirty="0"/>
              <a:t>Every year, about 120,000 tonnes of household waste are disposed of in German landfills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563A364-7E21-BF42-963A-F92E06E59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5AADF2E-1881-6D45-89C3-EA7A8601C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pic>
        <p:nvPicPr>
          <p:cNvPr id="10" name="Grafik 9" descr="Ein Bild, das Berg, draußen, Natur, Hochland enthält.&#10;&#10;Automatisch generierte Beschreibung">
            <a:extLst>
              <a:ext uri="{FF2B5EF4-FFF2-40B4-BE49-F238E27FC236}">
                <a16:creationId xmlns:a16="http://schemas.microsoft.com/office/drawing/2014/main" id="{C27B8FE4-8AAD-6743-AB91-8B0246F6A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5" r="20877"/>
          <a:stretch/>
        </p:blipFill>
        <p:spPr>
          <a:xfrm>
            <a:off x="6261651" y="1928725"/>
            <a:ext cx="3371299" cy="37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14737E-5D21-4F43-9D0D-C51FFBC1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3031D1-41BA-9B4A-8277-DB1FF0741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37886E-6A7E-174D-933D-D14C27B43D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13513" y="1449845"/>
            <a:ext cx="4219437" cy="4535487"/>
          </a:xfrm>
        </p:spPr>
        <p:txBody>
          <a:bodyPr anchor="ctr"/>
          <a:lstStyle/>
          <a:p>
            <a:pPr marL="342900" indent="-342900">
              <a:buFont typeface="Wingdings" pitchFamily="2" charset="2"/>
              <a:buChar char="v"/>
            </a:pPr>
            <a:r>
              <a:rPr lang="en-GB" sz="2400" dirty="0"/>
              <a:t>During storage, highly contaminated wastewater leachate is produced.</a:t>
            </a:r>
          </a:p>
          <a:p>
            <a:pPr marL="342900" indent="-342900">
              <a:buFont typeface="Wingdings" pitchFamily="2" charset="2"/>
              <a:buChar char="v"/>
            </a:pPr>
            <a:endParaRPr lang="en-GB" sz="2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4287D56-2463-8A46-A858-AE96ECF98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70B780-AA08-E24B-97BA-743CEBDF0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125F4A8-FD76-354B-8121-83443836791D}"/>
              </a:ext>
            </a:extLst>
          </p:cNvPr>
          <p:cNvGrpSpPr/>
          <p:nvPr/>
        </p:nvGrpSpPr>
        <p:grpSpPr>
          <a:xfrm>
            <a:off x="273050" y="1455975"/>
            <a:ext cx="4162734" cy="3946050"/>
            <a:chOff x="6129926" y="2372854"/>
            <a:chExt cx="2710069" cy="291613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03CA47F-95DA-8D40-B152-B04D66A45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8815" y="2372854"/>
              <a:ext cx="2112292" cy="2112292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E942062-370E-9B4B-B7A1-B1B603FF5255}"/>
                </a:ext>
              </a:extLst>
            </p:cNvPr>
            <p:cNvSpPr/>
            <p:nvPr/>
          </p:nvSpPr>
          <p:spPr>
            <a:xfrm>
              <a:off x="6129926" y="4394463"/>
              <a:ext cx="2710069" cy="89452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</a:rPr>
                <a:t>1,500,000 / day</a:t>
              </a:r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845F6299-B783-4041-B8A5-4F3E7044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72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CA28F-3D0F-D74E-A43D-D77E2357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31D25A-87F5-814E-A1C0-A9033514C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2C06C2-BBDF-D343-BD52-7066654D15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B90FF-59A8-8448-A1BA-95772A28E8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" y="1557338"/>
            <a:ext cx="4897761" cy="4535487"/>
          </a:xfrm>
        </p:spPr>
        <p:txBody>
          <a:bodyPr anchor="ctr"/>
          <a:lstStyle/>
          <a:p>
            <a:pPr marL="342900" indent="-342900">
              <a:buFont typeface="Wingdings" pitchFamily="2" charset="2"/>
              <a:buChar char="v"/>
            </a:pPr>
            <a:r>
              <a:rPr lang="en-GB" sz="2400" dirty="0"/>
              <a:t>Processing involves a high input of energy and operating resources, which means high costs for the landfill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563A364-7E21-BF42-963A-F92E06E59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5AADF2E-1881-6D45-89C3-EA7A8601C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5D6C61-FE42-EF4D-BAAA-9E5816171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46"/>
          <a:stretch/>
        </p:blipFill>
        <p:spPr>
          <a:xfrm>
            <a:off x="5339632" y="1799345"/>
            <a:ext cx="4293318" cy="32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366D7-3D87-9F43-B554-8E737BE2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11837B-1926-A043-8DA9-28EA3AE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4AAA0-738C-8D47-A4F2-14C71DE97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90278C4-9771-D647-BEDD-C6C5009BB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2"/>
                </a:solidFill>
              </a:rPr>
              <a:t>Process step activated carbon filter</a:t>
            </a:r>
          </a:p>
          <a:p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9A9430-2EB0-5F44-8E9B-50471335BA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24EF1B0-7908-B648-8D67-462630F3F9D5}"/>
              </a:ext>
            </a:extLst>
          </p:cNvPr>
          <p:cNvGrpSpPr/>
          <p:nvPr/>
        </p:nvGrpSpPr>
        <p:grpSpPr>
          <a:xfrm>
            <a:off x="3602190" y="2255631"/>
            <a:ext cx="6030760" cy="3325449"/>
            <a:chOff x="907188" y="2231613"/>
            <a:chExt cx="8093349" cy="3116845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D81A606-92C8-4D42-AD84-3250D5363E9A}"/>
                </a:ext>
              </a:extLst>
            </p:cNvPr>
            <p:cNvGrpSpPr/>
            <p:nvPr/>
          </p:nvGrpSpPr>
          <p:grpSpPr>
            <a:xfrm>
              <a:off x="2927278" y="2231613"/>
              <a:ext cx="523461" cy="2325756"/>
              <a:chOff x="1696276" y="2425504"/>
              <a:chExt cx="523461" cy="2325756"/>
            </a:xfrm>
          </p:grpSpPr>
          <p:sp>
            <p:nvSpPr>
              <p:cNvPr id="9" name="Abgerundetes Rechteck 8">
                <a:extLst>
                  <a:ext uri="{FF2B5EF4-FFF2-40B4-BE49-F238E27FC236}">
                    <a16:creationId xmlns:a16="http://schemas.microsoft.com/office/drawing/2014/main" id="{10153114-6EE2-9D41-BAF8-E5915B3601D9}"/>
                  </a:ext>
                </a:extLst>
              </p:cNvPr>
              <p:cNvSpPr/>
              <p:nvPr/>
            </p:nvSpPr>
            <p:spPr>
              <a:xfrm>
                <a:off x="1696276" y="2425504"/>
                <a:ext cx="523461" cy="2325756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Ecken des Rechtecks auf der gleichen Seite abrunden 13">
                <a:extLst>
                  <a:ext uri="{FF2B5EF4-FFF2-40B4-BE49-F238E27FC236}">
                    <a16:creationId xmlns:a16="http://schemas.microsoft.com/office/drawing/2014/main" id="{F8A8E2A8-F9B7-BB40-996B-34D3DB906064}"/>
                  </a:ext>
                </a:extLst>
              </p:cNvPr>
              <p:cNvSpPr/>
              <p:nvPr/>
            </p:nvSpPr>
            <p:spPr>
              <a:xfrm rot="10800000">
                <a:off x="1759223" y="3622891"/>
                <a:ext cx="397566" cy="1068170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tx2"/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E2FD944-65D4-F94E-B8BE-F742FF60F696}"/>
                </a:ext>
              </a:extLst>
            </p:cNvPr>
            <p:cNvGrpSpPr/>
            <p:nvPr/>
          </p:nvGrpSpPr>
          <p:grpSpPr>
            <a:xfrm>
              <a:off x="1654468" y="2231613"/>
              <a:ext cx="523461" cy="2325756"/>
              <a:chOff x="1696276" y="2425504"/>
              <a:chExt cx="523461" cy="2325756"/>
            </a:xfrm>
          </p:grpSpPr>
          <p:sp>
            <p:nvSpPr>
              <p:cNvPr id="18" name="Abgerundetes Rechteck 17">
                <a:extLst>
                  <a:ext uri="{FF2B5EF4-FFF2-40B4-BE49-F238E27FC236}">
                    <a16:creationId xmlns:a16="http://schemas.microsoft.com/office/drawing/2014/main" id="{547E03A1-81FC-B44F-8E9A-EDC489063803}"/>
                  </a:ext>
                </a:extLst>
              </p:cNvPr>
              <p:cNvSpPr/>
              <p:nvPr/>
            </p:nvSpPr>
            <p:spPr>
              <a:xfrm>
                <a:off x="1696276" y="2425504"/>
                <a:ext cx="523461" cy="2325756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Ecken des Rechtecks auf der gleichen Seite abrunden 18">
                <a:extLst>
                  <a:ext uri="{FF2B5EF4-FFF2-40B4-BE49-F238E27FC236}">
                    <a16:creationId xmlns:a16="http://schemas.microsoft.com/office/drawing/2014/main" id="{9AA27C3C-015B-4F49-8E5A-37DC74D2907E}"/>
                  </a:ext>
                </a:extLst>
              </p:cNvPr>
              <p:cNvSpPr/>
              <p:nvPr/>
            </p:nvSpPr>
            <p:spPr>
              <a:xfrm rot="10800000">
                <a:off x="1759223" y="3252680"/>
                <a:ext cx="397566" cy="1438382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tx2"/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DF1F4CE-A3C5-2F44-872C-58B705359F34}"/>
                </a:ext>
              </a:extLst>
            </p:cNvPr>
            <p:cNvGrpSpPr/>
            <p:nvPr/>
          </p:nvGrpSpPr>
          <p:grpSpPr>
            <a:xfrm>
              <a:off x="4200088" y="2231613"/>
              <a:ext cx="523461" cy="2325756"/>
              <a:chOff x="1696276" y="2425504"/>
              <a:chExt cx="523461" cy="2325756"/>
            </a:xfrm>
          </p:grpSpPr>
          <p:sp>
            <p:nvSpPr>
              <p:cNvPr id="21" name="Abgerundetes Rechteck 20">
                <a:extLst>
                  <a:ext uri="{FF2B5EF4-FFF2-40B4-BE49-F238E27FC236}">
                    <a16:creationId xmlns:a16="http://schemas.microsoft.com/office/drawing/2014/main" id="{05D8623B-EDA8-EE48-A283-F98D6F81FDC0}"/>
                  </a:ext>
                </a:extLst>
              </p:cNvPr>
              <p:cNvSpPr/>
              <p:nvPr/>
            </p:nvSpPr>
            <p:spPr>
              <a:xfrm>
                <a:off x="1696276" y="2425504"/>
                <a:ext cx="523461" cy="2325756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Ecken des Rechtecks auf der gleichen Seite abrunden 21">
                <a:extLst>
                  <a:ext uri="{FF2B5EF4-FFF2-40B4-BE49-F238E27FC236}">
                    <a16:creationId xmlns:a16="http://schemas.microsoft.com/office/drawing/2014/main" id="{D197D421-01C8-4942-9B82-844EE90A5854}"/>
                  </a:ext>
                </a:extLst>
              </p:cNvPr>
              <p:cNvSpPr/>
              <p:nvPr/>
            </p:nvSpPr>
            <p:spPr>
              <a:xfrm rot="10800000">
                <a:off x="1759223" y="3900045"/>
                <a:ext cx="397566" cy="791016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tx2"/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120AE24-03CA-9A49-BD3D-794A62CDB50D}"/>
                </a:ext>
              </a:extLst>
            </p:cNvPr>
            <p:cNvGrpSpPr/>
            <p:nvPr/>
          </p:nvGrpSpPr>
          <p:grpSpPr>
            <a:xfrm>
              <a:off x="5472898" y="2231613"/>
              <a:ext cx="523461" cy="2325756"/>
              <a:chOff x="1696276" y="2425504"/>
              <a:chExt cx="523461" cy="2325756"/>
            </a:xfrm>
          </p:grpSpPr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85B7DCB9-E421-CE4D-A04F-3119DD874C81}"/>
                  </a:ext>
                </a:extLst>
              </p:cNvPr>
              <p:cNvSpPr/>
              <p:nvPr/>
            </p:nvSpPr>
            <p:spPr>
              <a:xfrm>
                <a:off x="1696276" y="2425504"/>
                <a:ext cx="523461" cy="2325756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Ecken des Rechtecks auf der gleichen Seite abrunden 24">
                <a:extLst>
                  <a:ext uri="{FF2B5EF4-FFF2-40B4-BE49-F238E27FC236}">
                    <a16:creationId xmlns:a16="http://schemas.microsoft.com/office/drawing/2014/main" id="{321A00D4-792F-9F49-9443-C727FFDB10EC}"/>
                  </a:ext>
                </a:extLst>
              </p:cNvPr>
              <p:cNvSpPr/>
              <p:nvPr/>
            </p:nvSpPr>
            <p:spPr>
              <a:xfrm rot="10800000">
                <a:off x="1759223" y="4126621"/>
                <a:ext cx="397566" cy="564439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tx2"/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551D8C5C-0509-204E-81BE-8AB9BC0FE90E}"/>
                </a:ext>
              </a:extLst>
            </p:cNvPr>
            <p:cNvGrpSpPr/>
            <p:nvPr/>
          </p:nvGrpSpPr>
          <p:grpSpPr>
            <a:xfrm>
              <a:off x="6745707" y="2231613"/>
              <a:ext cx="523461" cy="2325756"/>
              <a:chOff x="1696276" y="2425504"/>
              <a:chExt cx="523461" cy="2325756"/>
            </a:xfrm>
          </p:grpSpPr>
          <p:sp>
            <p:nvSpPr>
              <p:cNvPr id="27" name="Abgerundetes Rechteck 26">
                <a:extLst>
                  <a:ext uri="{FF2B5EF4-FFF2-40B4-BE49-F238E27FC236}">
                    <a16:creationId xmlns:a16="http://schemas.microsoft.com/office/drawing/2014/main" id="{03ED14BF-83C4-C545-B713-4E43F2E51062}"/>
                  </a:ext>
                </a:extLst>
              </p:cNvPr>
              <p:cNvSpPr/>
              <p:nvPr/>
            </p:nvSpPr>
            <p:spPr>
              <a:xfrm>
                <a:off x="1696276" y="2425504"/>
                <a:ext cx="523461" cy="2325756"/>
              </a:xfrm>
              <a:prstGeom prst="round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cken des Rechtecks auf der gleichen Seite abrunden 27">
                <a:extLst>
                  <a:ext uri="{FF2B5EF4-FFF2-40B4-BE49-F238E27FC236}">
                    <a16:creationId xmlns:a16="http://schemas.microsoft.com/office/drawing/2014/main" id="{2283A1FC-B5EE-0F4D-9439-5C10A5117535}"/>
                  </a:ext>
                </a:extLst>
              </p:cNvPr>
              <p:cNvSpPr/>
              <p:nvPr/>
            </p:nvSpPr>
            <p:spPr>
              <a:xfrm rot="10800000">
                <a:off x="1759223" y="4417935"/>
                <a:ext cx="397566" cy="273126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tx2"/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Pfeil nach rechts 32">
              <a:extLst>
                <a:ext uri="{FF2B5EF4-FFF2-40B4-BE49-F238E27FC236}">
                  <a16:creationId xmlns:a16="http://schemas.microsoft.com/office/drawing/2014/main" id="{4A8206A7-2DE8-5440-8244-EF8ACEDB761D}"/>
                </a:ext>
              </a:extLst>
            </p:cNvPr>
            <p:cNvSpPr/>
            <p:nvPr/>
          </p:nvSpPr>
          <p:spPr>
            <a:xfrm>
              <a:off x="4827905" y="3323452"/>
              <a:ext cx="540636" cy="218485"/>
            </a:xfrm>
            <a:prstGeom prst="rightArrow">
              <a:avLst/>
            </a:prstGeom>
            <a:gradFill flip="none" rotWithShape="1">
              <a:gsLst>
                <a:gs pos="54000">
                  <a:srgbClr val="92D050"/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Pfeil nach rechts 35">
              <a:extLst>
                <a:ext uri="{FF2B5EF4-FFF2-40B4-BE49-F238E27FC236}">
                  <a16:creationId xmlns:a16="http://schemas.microsoft.com/office/drawing/2014/main" id="{EBC153BD-51A2-2446-AA28-FE023B29B345}"/>
                </a:ext>
              </a:extLst>
            </p:cNvPr>
            <p:cNvSpPr/>
            <p:nvPr/>
          </p:nvSpPr>
          <p:spPr>
            <a:xfrm>
              <a:off x="907188" y="3323452"/>
              <a:ext cx="540636" cy="21848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Pfeil nach rechts 36">
              <a:extLst>
                <a:ext uri="{FF2B5EF4-FFF2-40B4-BE49-F238E27FC236}">
                  <a16:creationId xmlns:a16="http://schemas.microsoft.com/office/drawing/2014/main" id="{50F94F3F-8B3F-824F-9C70-6E64E3D227FD}"/>
                </a:ext>
              </a:extLst>
            </p:cNvPr>
            <p:cNvSpPr/>
            <p:nvPr/>
          </p:nvSpPr>
          <p:spPr>
            <a:xfrm>
              <a:off x="3560861" y="3323452"/>
              <a:ext cx="540636" cy="218485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Pfeil nach rechts 37">
              <a:extLst>
                <a:ext uri="{FF2B5EF4-FFF2-40B4-BE49-F238E27FC236}">
                  <a16:creationId xmlns:a16="http://schemas.microsoft.com/office/drawing/2014/main" id="{2DAFC8AE-2F49-3F42-8EAD-E5353B4FD437}"/>
                </a:ext>
              </a:extLst>
            </p:cNvPr>
            <p:cNvSpPr/>
            <p:nvPr/>
          </p:nvSpPr>
          <p:spPr>
            <a:xfrm>
              <a:off x="6100955" y="3323452"/>
              <a:ext cx="540636" cy="218485"/>
            </a:xfrm>
            <a:prstGeom prst="rightArrow">
              <a:avLst/>
            </a:prstGeom>
            <a:gradFill flip="none" rotWithShape="1">
              <a:gsLst>
                <a:gs pos="46000">
                  <a:srgbClr val="92D050"/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feil nach rechts 38">
              <a:extLst>
                <a:ext uri="{FF2B5EF4-FFF2-40B4-BE49-F238E27FC236}">
                  <a16:creationId xmlns:a16="http://schemas.microsoft.com/office/drawing/2014/main" id="{C7FF544F-EB73-2440-9AB4-2E7783760A17}"/>
                </a:ext>
              </a:extLst>
            </p:cNvPr>
            <p:cNvSpPr/>
            <p:nvPr/>
          </p:nvSpPr>
          <p:spPr>
            <a:xfrm>
              <a:off x="7397285" y="3323452"/>
              <a:ext cx="540636" cy="2184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feil nach rechts 39">
              <a:extLst>
                <a:ext uri="{FF2B5EF4-FFF2-40B4-BE49-F238E27FC236}">
                  <a16:creationId xmlns:a16="http://schemas.microsoft.com/office/drawing/2014/main" id="{E9157193-4CB8-9047-9A9E-9F77BBAE7E2F}"/>
                </a:ext>
              </a:extLst>
            </p:cNvPr>
            <p:cNvSpPr/>
            <p:nvPr/>
          </p:nvSpPr>
          <p:spPr>
            <a:xfrm>
              <a:off x="2282046" y="3323452"/>
              <a:ext cx="540636" cy="218485"/>
            </a:xfrm>
            <a:prstGeom prst="rightArrow">
              <a:avLst/>
            </a:prstGeom>
            <a:gradFill flip="none" rotWithShape="1">
              <a:gsLst>
                <a:gs pos="98000">
                  <a:srgbClr val="92D050"/>
                </a:gs>
                <a:gs pos="7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Pfeil nach rechts 40">
              <a:extLst>
                <a:ext uri="{FF2B5EF4-FFF2-40B4-BE49-F238E27FC236}">
                  <a16:creationId xmlns:a16="http://schemas.microsoft.com/office/drawing/2014/main" id="{32D11DE4-4CFF-364E-BF4E-9F6AA54EE280}"/>
                </a:ext>
              </a:extLst>
            </p:cNvPr>
            <p:cNvSpPr/>
            <p:nvPr/>
          </p:nvSpPr>
          <p:spPr>
            <a:xfrm rot="5400000">
              <a:off x="3010407" y="4769683"/>
              <a:ext cx="357198" cy="218485"/>
            </a:xfrm>
            <a:prstGeom prst="rightArrow">
              <a:avLst/>
            </a:prstGeom>
            <a:solidFill>
              <a:srgbClr val="ED9682"/>
            </a:solidFill>
            <a:ln>
              <a:noFill/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Pfeil nach rechts 42">
              <a:extLst>
                <a:ext uri="{FF2B5EF4-FFF2-40B4-BE49-F238E27FC236}">
                  <a16:creationId xmlns:a16="http://schemas.microsoft.com/office/drawing/2014/main" id="{1DE9B69F-B067-5B45-9DBB-1E5D39B9189D}"/>
                </a:ext>
              </a:extLst>
            </p:cNvPr>
            <p:cNvSpPr/>
            <p:nvPr/>
          </p:nvSpPr>
          <p:spPr>
            <a:xfrm>
              <a:off x="3189004" y="5129973"/>
              <a:ext cx="4903031" cy="218485"/>
            </a:xfrm>
            <a:prstGeom prst="rightArrow">
              <a:avLst/>
            </a:prstGeom>
            <a:solidFill>
              <a:srgbClr val="ED9682"/>
            </a:solidFill>
            <a:ln>
              <a:noFill/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feil nach rechts 43">
              <a:extLst>
                <a:ext uri="{FF2B5EF4-FFF2-40B4-BE49-F238E27FC236}">
                  <a16:creationId xmlns:a16="http://schemas.microsoft.com/office/drawing/2014/main" id="{EA7AA175-1CA8-1046-8135-A53C3A40D76F}"/>
                </a:ext>
              </a:extLst>
            </p:cNvPr>
            <p:cNvSpPr/>
            <p:nvPr/>
          </p:nvSpPr>
          <p:spPr>
            <a:xfrm rot="16200000">
              <a:off x="7587535" y="4276452"/>
              <a:ext cx="1488558" cy="218485"/>
            </a:xfrm>
            <a:prstGeom prst="rightArrow">
              <a:avLst/>
            </a:prstGeom>
            <a:solidFill>
              <a:srgbClr val="ED9682"/>
            </a:solidFill>
            <a:ln>
              <a:noFill/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feil nach rechts 44">
              <a:extLst>
                <a:ext uri="{FF2B5EF4-FFF2-40B4-BE49-F238E27FC236}">
                  <a16:creationId xmlns:a16="http://schemas.microsoft.com/office/drawing/2014/main" id="{B90C0C83-4EE4-1E41-A5F5-2F28F1020B5E}"/>
                </a:ext>
              </a:extLst>
            </p:cNvPr>
            <p:cNvSpPr/>
            <p:nvPr/>
          </p:nvSpPr>
          <p:spPr>
            <a:xfrm>
              <a:off x="8459901" y="3319757"/>
              <a:ext cx="540636" cy="218485"/>
            </a:xfrm>
            <a:prstGeom prst="rightArrow">
              <a:avLst/>
            </a:prstGeom>
            <a:solidFill>
              <a:srgbClr val="98E98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Textplatzhalter 4">
            <a:extLst>
              <a:ext uri="{FF2B5EF4-FFF2-40B4-BE49-F238E27FC236}">
                <a16:creationId xmlns:a16="http://schemas.microsoft.com/office/drawing/2014/main" id="{EEE6820D-271B-C748-B328-3A89C297F4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" y="1557338"/>
            <a:ext cx="2542746" cy="4535487"/>
          </a:xfrm>
        </p:spPr>
        <p:txBody>
          <a:bodyPr anchor="b"/>
          <a:lstStyle/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5 activated carbon filters in a row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Bypass after filter 2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Mixture after filter 5</a:t>
            </a:r>
          </a:p>
        </p:txBody>
      </p:sp>
      <p:pic>
        <p:nvPicPr>
          <p:cNvPr id="48" name="Grafik 47" descr="Ein Bild, das LEGO, drinnen, Spielzeug enthält.&#10;&#10;Automatisch generierte Beschreibung">
            <a:extLst>
              <a:ext uri="{FF2B5EF4-FFF2-40B4-BE49-F238E27FC236}">
                <a16:creationId xmlns:a16="http://schemas.microsoft.com/office/drawing/2014/main" id="{CDF4019C-9C03-B543-AA3A-7D86B9CE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4" y="1342353"/>
            <a:ext cx="2156475" cy="21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366D7-3D87-9F43-B554-8E737BE2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11837B-1926-A043-8DA9-28EA3AE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4AAA0-738C-8D47-A4F2-14C71DE97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90278C4-9771-D647-BEDD-C6C5009BB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2"/>
                </a:solidFill>
              </a:rPr>
              <a:t>Process step activated carbon filter</a:t>
            </a:r>
          </a:p>
          <a:p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9A9430-2EB0-5F44-8E9B-50471335BA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81A606-92C8-4D42-AD84-3250D5363E9A}"/>
              </a:ext>
            </a:extLst>
          </p:cNvPr>
          <p:cNvGrpSpPr/>
          <p:nvPr/>
        </p:nvGrpSpPr>
        <p:grpSpPr>
          <a:xfrm>
            <a:off x="2927278" y="2231613"/>
            <a:ext cx="523461" cy="2325756"/>
            <a:chOff x="1696276" y="2425504"/>
            <a:chExt cx="523461" cy="2325756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10153114-6EE2-9D41-BAF8-E5915B3601D9}"/>
                </a:ext>
              </a:extLst>
            </p:cNvPr>
            <p:cNvSpPr/>
            <p:nvPr/>
          </p:nvSpPr>
          <p:spPr>
            <a:xfrm>
              <a:off x="1696276" y="2425504"/>
              <a:ext cx="523461" cy="2325756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Ecken des Rechtecks auf der gleichen Seite abrunden 13">
              <a:extLst>
                <a:ext uri="{FF2B5EF4-FFF2-40B4-BE49-F238E27FC236}">
                  <a16:creationId xmlns:a16="http://schemas.microsoft.com/office/drawing/2014/main" id="{F8A8E2A8-F9B7-BB40-996B-34D3DB906064}"/>
                </a:ext>
              </a:extLst>
            </p:cNvPr>
            <p:cNvSpPr/>
            <p:nvPr/>
          </p:nvSpPr>
          <p:spPr>
            <a:xfrm rot="10800000">
              <a:off x="1759223" y="3268863"/>
              <a:ext cx="397566" cy="1422197"/>
            </a:xfrm>
            <a:prstGeom prst="round2Same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E2FD944-65D4-F94E-B8BE-F742FF60F696}"/>
              </a:ext>
            </a:extLst>
          </p:cNvPr>
          <p:cNvGrpSpPr/>
          <p:nvPr/>
        </p:nvGrpSpPr>
        <p:grpSpPr>
          <a:xfrm>
            <a:off x="958619" y="1531722"/>
            <a:ext cx="313611" cy="1215594"/>
            <a:chOff x="1696276" y="2425504"/>
            <a:chExt cx="523461" cy="2325756"/>
          </a:xfrm>
        </p:grpSpPr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547E03A1-81FC-B44F-8E9A-EDC489063803}"/>
                </a:ext>
              </a:extLst>
            </p:cNvPr>
            <p:cNvSpPr/>
            <p:nvPr/>
          </p:nvSpPr>
          <p:spPr>
            <a:xfrm>
              <a:off x="1696276" y="2425504"/>
              <a:ext cx="523461" cy="2325756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cken des Rechtecks auf der gleichen Seite abrunden 18">
              <a:extLst>
                <a:ext uri="{FF2B5EF4-FFF2-40B4-BE49-F238E27FC236}">
                  <a16:creationId xmlns:a16="http://schemas.microsoft.com/office/drawing/2014/main" id="{9AA27C3C-015B-4F49-8E5A-37DC74D2907E}"/>
                </a:ext>
              </a:extLst>
            </p:cNvPr>
            <p:cNvSpPr/>
            <p:nvPr/>
          </p:nvSpPr>
          <p:spPr>
            <a:xfrm rot="10800000">
              <a:off x="1759223" y="2913797"/>
              <a:ext cx="397566" cy="1777266"/>
            </a:xfrm>
            <a:prstGeom prst="round2Same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DF1F4CE-A3C5-2F44-872C-58B705359F34}"/>
              </a:ext>
            </a:extLst>
          </p:cNvPr>
          <p:cNvGrpSpPr/>
          <p:nvPr/>
        </p:nvGrpSpPr>
        <p:grpSpPr>
          <a:xfrm>
            <a:off x="4200088" y="2231613"/>
            <a:ext cx="523461" cy="2325756"/>
            <a:chOff x="1696276" y="2425504"/>
            <a:chExt cx="523461" cy="2325756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05D8623B-EDA8-EE48-A283-F98D6F81FDC0}"/>
                </a:ext>
              </a:extLst>
            </p:cNvPr>
            <p:cNvSpPr/>
            <p:nvPr/>
          </p:nvSpPr>
          <p:spPr>
            <a:xfrm>
              <a:off x="1696276" y="2425504"/>
              <a:ext cx="523461" cy="2325756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Ecken des Rechtecks auf der gleichen Seite abrunden 21">
              <a:extLst>
                <a:ext uri="{FF2B5EF4-FFF2-40B4-BE49-F238E27FC236}">
                  <a16:creationId xmlns:a16="http://schemas.microsoft.com/office/drawing/2014/main" id="{D197D421-01C8-4942-9B82-844EE90A5854}"/>
                </a:ext>
              </a:extLst>
            </p:cNvPr>
            <p:cNvSpPr/>
            <p:nvPr/>
          </p:nvSpPr>
          <p:spPr>
            <a:xfrm rot="10800000">
              <a:off x="1759223" y="3622891"/>
              <a:ext cx="397566" cy="1068170"/>
            </a:xfrm>
            <a:prstGeom prst="round2Same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120AE24-03CA-9A49-BD3D-794A62CDB50D}"/>
              </a:ext>
            </a:extLst>
          </p:cNvPr>
          <p:cNvGrpSpPr/>
          <p:nvPr/>
        </p:nvGrpSpPr>
        <p:grpSpPr>
          <a:xfrm>
            <a:off x="5472898" y="2231613"/>
            <a:ext cx="523461" cy="2325756"/>
            <a:chOff x="1696276" y="2425504"/>
            <a:chExt cx="523461" cy="2325756"/>
          </a:xfrm>
        </p:grpSpPr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85B7DCB9-E421-CE4D-A04F-3119DD874C81}"/>
                </a:ext>
              </a:extLst>
            </p:cNvPr>
            <p:cNvSpPr/>
            <p:nvPr/>
          </p:nvSpPr>
          <p:spPr>
            <a:xfrm>
              <a:off x="1696276" y="2425504"/>
              <a:ext cx="523461" cy="2325756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cken des Rechtecks auf der gleichen Seite abrunden 24">
              <a:extLst>
                <a:ext uri="{FF2B5EF4-FFF2-40B4-BE49-F238E27FC236}">
                  <a16:creationId xmlns:a16="http://schemas.microsoft.com/office/drawing/2014/main" id="{321A00D4-792F-9F49-9443-C727FFDB10EC}"/>
                </a:ext>
              </a:extLst>
            </p:cNvPr>
            <p:cNvSpPr/>
            <p:nvPr/>
          </p:nvSpPr>
          <p:spPr>
            <a:xfrm rot="10800000">
              <a:off x="1759223" y="3835306"/>
              <a:ext cx="397566" cy="855754"/>
            </a:xfrm>
            <a:prstGeom prst="round2Same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51D8C5C-0509-204E-81BE-8AB9BC0FE90E}"/>
              </a:ext>
            </a:extLst>
          </p:cNvPr>
          <p:cNvGrpSpPr/>
          <p:nvPr/>
        </p:nvGrpSpPr>
        <p:grpSpPr>
          <a:xfrm>
            <a:off x="6745707" y="2231613"/>
            <a:ext cx="523461" cy="2325756"/>
            <a:chOff x="1696276" y="2425504"/>
            <a:chExt cx="523461" cy="2325756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03ED14BF-83C4-C545-B713-4E43F2E51062}"/>
                </a:ext>
              </a:extLst>
            </p:cNvPr>
            <p:cNvSpPr/>
            <p:nvPr/>
          </p:nvSpPr>
          <p:spPr>
            <a:xfrm>
              <a:off x="1696276" y="2425504"/>
              <a:ext cx="523461" cy="2325756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cken des Rechtecks auf der gleichen Seite abrunden 27">
              <a:extLst>
                <a:ext uri="{FF2B5EF4-FFF2-40B4-BE49-F238E27FC236}">
                  <a16:creationId xmlns:a16="http://schemas.microsoft.com/office/drawing/2014/main" id="{2283A1FC-B5EE-0F4D-9439-5C10A5117535}"/>
                </a:ext>
              </a:extLst>
            </p:cNvPr>
            <p:cNvSpPr/>
            <p:nvPr/>
          </p:nvSpPr>
          <p:spPr>
            <a:xfrm rot="10800000">
              <a:off x="1759223" y="4126621"/>
              <a:ext cx="397566" cy="564440"/>
            </a:xfrm>
            <a:prstGeom prst="round2Same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Pfeil nach rechts 32">
            <a:extLst>
              <a:ext uri="{FF2B5EF4-FFF2-40B4-BE49-F238E27FC236}">
                <a16:creationId xmlns:a16="http://schemas.microsoft.com/office/drawing/2014/main" id="{4A8206A7-2DE8-5440-8244-EF8ACEDB761D}"/>
              </a:ext>
            </a:extLst>
          </p:cNvPr>
          <p:cNvSpPr/>
          <p:nvPr/>
        </p:nvSpPr>
        <p:spPr>
          <a:xfrm>
            <a:off x="4827905" y="3323452"/>
            <a:ext cx="540636" cy="218485"/>
          </a:xfrm>
          <a:prstGeom prst="rightArrow">
            <a:avLst/>
          </a:prstGeom>
          <a:gradFill flip="none" rotWithShape="1">
            <a:gsLst>
              <a:gs pos="54000">
                <a:srgbClr val="92D050">
                  <a:alpha val="10000"/>
                </a:srgbClr>
              </a:gs>
              <a:gs pos="0">
                <a:schemeClr val="accent1">
                  <a:tint val="50000"/>
                  <a:shade val="100000"/>
                  <a:satMod val="350000"/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Pfeil nach rechts 35">
            <a:extLst>
              <a:ext uri="{FF2B5EF4-FFF2-40B4-BE49-F238E27FC236}">
                <a16:creationId xmlns:a16="http://schemas.microsoft.com/office/drawing/2014/main" id="{EBC153BD-51A2-2446-AA28-FE023B29B345}"/>
              </a:ext>
            </a:extLst>
          </p:cNvPr>
          <p:cNvSpPr/>
          <p:nvPr/>
        </p:nvSpPr>
        <p:spPr>
          <a:xfrm>
            <a:off x="907188" y="3323452"/>
            <a:ext cx="540636" cy="218485"/>
          </a:xfrm>
          <a:prstGeom prst="rightArrow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Pfeil nach rechts 36">
            <a:extLst>
              <a:ext uri="{FF2B5EF4-FFF2-40B4-BE49-F238E27FC236}">
                <a16:creationId xmlns:a16="http://schemas.microsoft.com/office/drawing/2014/main" id="{50F94F3F-8B3F-824F-9C70-6E64E3D227FD}"/>
              </a:ext>
            </a:extLst>
          </p:cNvPr>
          <p:cNvSpPr/>
          <p:nvPr/>
        </p:nvSpPr>
        <p:spPr>
          <a:xfrm>
            <a:off x="3560861" y="3323452"/>
            <a:ext cx="540636" cy="218485"/>
          </a:xfrm>
          <a:prstGeom prst="rightArrow">
            <a:avLst/>
          </a:prstGeom>
          <a:gradFill flip="none" rotWithShape="1">
            <a:gsLst>
              <a:gs pos="98000">
                <a:srgbClr val="92D050">
                  <a:alpha val="10000"/>
                </a:srgbClr>
              </a:gs>
              <a:gs pos="0">
                <a:schemeClr val="accent1">
                  <a:tint val="50000"/>
                  <a:shade val="100000"/>
                  <a:satMod val="350000"/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2DAFC8AE-2F49-3F42-8EAD-E5353B4FD437}"/>
              </a:ext>
            </a:extLst>
          </p:cNvPr>
          <p:cNvSpPr/>
          <p:nvPr/>
        </p:nvSpPr>
        <p:spPr>
          <a:xfrm>
            <a:off x="6100955" y="3323452"/>
            <a:ext cx="540636" cy="218485"/>
          </a:xfrm>
          <a:prstGeom prst="rightArrow">
            <a:avLst/>
          </a:prstGeom>
          <a:gradFill flip="none" rotWithShape="1">
            <a:gsLst>
              <a:gs pos="46000">
                <a:srgbClr val="92D050">
                  <a:alpha val="10000"/>
                </a:srgbClr>
              </a:gs>
              <a:gs pos="0">
                <a:schemeClr val="accent1">
                  <a:tint val="50000"/>
                  <a:shade val="100000"/>
                  <a:satMod val="350000"/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C7FF544F-EB73-2440-9AB4-2E7783760A17}"/>
              </a:ext>
            </a:extLst>
          </p:cNvPr>
          <p:cNvSpPr/>
          <p:nvPr/>
        </p:nvSpPr>
        <p:spPr>
          <a:xfrm>
            <a:off x="7397285" y="3323452"/>
            <a:ext cx="540636" cy="218485"/>
          </a:xfrm>
          <a:prstGeom prst="rightArrow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Pfeil nach rechts 39">
            <a:extLst>
              <a:ext uri="{FF2B5EF4-FFF2-40B4-BE49-F238E27FC236}">
                <a16:creationId xmlns:a16="http://schemas.microsoft.com/office/drawing/2014/main" id="{E9157193-4CB8-9047-9A9E-9F77BBAE7E2F}"/>
              </a:ext>
            </a:extLst>
          </p:cNvPr>
          <p:cNvSpPr/>
          <p:nvPr/>
        </p:nvSpPr>
        <p:spPr>
          <a:xfrm>
            <a:off x="2282046" y="3323452"/>
            <a:ext cx="540636" cy="218485"/>
          </a:xfrm>
          <a:prstGeom prst="rightArrow">
            <a:avLst/>
          </a:prstGeom>
          <a:gradFill flip="none" rotWithShape="1">
            <a:gsLst>
              <a:gs pos="98000">
                <a:srgbClr val="92D050">
                  <a:alpha val="10000"/>
                </a:srgbClr>
              </a:gs>
              <a:gs pos="70000">
                <a:schemeClr val="accent1">
                  <a:tint val="50000"/>
                  <a:shade val="100000"/>
                  <a:satMod val="350000"/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feil nach rechts 40">
            <a:extLst>
              <a:ext uri="{FF2B5EF4-FFF2-40B4-BE49-F238E27FC236}">
                <a16:creationId xmlns:a16="http://schemas.microsoft.com/office/drawing/2014/main" id="{32D11DE4-4CFF-364E-BF4E-9F6AA54EE280}"/>
              </a:ext>
            </a:extLst>
          </p:cNvPr>
          <p:cNvSpPr/>
          <p:nvPr/>
        </p:nvSpPr>
        <p:spPr>
          <a:xfrm rot="5400000">
            <a:off x="3010407" y="4769683"/>
            <a:ext cx="357198" cy="218485"/>
          </a:xfrm>
          <a:prstGeom prst="rightArrow">
            <a:avLst/>
          </a:prstGeom>
          <a:solidFill>
            <a:srgbClr val="ED9682">
              <a:alpha val="10000"/>
            </a:srgbClr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Pfeil nach rechts 42">
            <a:extLst>
              <a:ext uri="{FF2B5EF4-FFF2-40B4-BE49-F238E27FC236}">
                <a16:creationId xmlns:a16="http://schemas.microsoft.com/office/drawing/2014/main" id="{1DE9B69F-B067-5B45-9DBB-1E5D39B9189D}"/>
              </a:ext>
            </a:extLst>
          </p:cNvPr>
          <p:cNvSpPr/>
          <p:nvPr/>
        </p:nvSpPr>
        <p:spPr>
          <a:xfrm>
            <a:off x="3189004" y="5129973"/>
            <a:ext cx="4903031" cy="218485"/>
          </a:xfrm>
          <a:prstGeom prst="rightArrow">
            <a:avLst/>
          </a:prstGeom>
          <a:solidFill>
            <a:srgbClr val="ED9682">
              <a:alpha val="10000"/>
            </a:srgbClr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Pfeil nach rechts 43">
            <a:extLst>
              <a:ext uri="{FF2B5EF4-FFF2-40B4-BE49-F238E27FC236}">
                <a16:creationId xmlns:a16="http://schemas.microsoft.com/office/drawing/2014/main" id="{EA7AA175-1CA8-1046-8135-A53C3A40D76F}"/>
              </a:ext>
            </a:extLst>
          </p:cNvPr>
          <p:cNvSpPr/>
          <p:nvPr/>
        </p:nvSpPr>
        <p:spPr>
          <a:xfrm rot="16200000">
            <a:off x="7587535" y="4276452"/>
            <a:ext cx="1488558" cy="218485"/>
          </a:xfrm>
          <a:prstGeom prst="rightArrow">
            <a:avLst/>
          </a:prstGeom>
          <a:solidFill>
            <a:srgbClr val="ED9682">
              <a:alpha val="10000"/>
            </a:srgbClr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feil nach rechts 44">
            <a:extLst>
              <a:ext uri="{FF2B5EF4-FFF2-40B4-BE49-F238E27FC236}">
                <a16:creationId xmlns:a16="http://schemas.microsoft.com/office/drawing/2014/main" id="{B90C0C83-4EE4-1E41-A5F5-2F28F1020B5E}"/>
              </a:ext>
            </a:extLst>
          </p:cNvPr>
          <p:cNvSpPr/>
          <p:nvPr/>
        </p:nvSpPr>
        <p:spPr>
          <a:xfrm>
            <a:off x="8459901" y="3319757"/>
            <a:ext cx="540636" cy="218485"/>
          </a:xfrm>
          <a:prstGeom prst="rightArrow">
            <a:avLst/>
          </a:prstGeom>
          <a:solidFill>
            <a:srgbClr val="ED9682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09474E52-4C2F-7C4B-9618-876A6B61AB5B}"/>
              </a:ext>
            </a:extLst>
          </p:cNvPr>
          <p:cNvSpPr/>
          <p:nvPr/>
        </p:nvSpPr>
        <p:spPr>
          <a:xfrm>
            <a:off x="8018203" y="1531722"/>
            <a:ext cx="313611" cy="121559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Bogen 9">
            <a:extLst>
              <a:ext uri="{FF2B5EF4-FFF2-40B4-BE49-F238E27FC236}">
                <a16:creationId xmlns:a16="http://schemas.microsoft.com/office/drawing/2014/main" id="{74752F7F-CCBC-8341-BB4B-7008BE3DCDB0}"/>
              </a:ext>
            </a:extLst>
          </p:cNvPr>
          <p:cNvSpPr/>
          <p:nvPr/>
        </p:nvSpPr>
        <p:spPr>
          <a:xfrm>
            <a:off x="932577" y="2245522"/>
            <a:ext cx="868296" cy="1978522"/>
          </a:xfrm>
          <a:prstGeom prst="arc">
            <a:avLst/>
          </a:prstGeom>
          <a:ln>
            <a:prstDash val="dash"/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49EE32F2-7F78-8048-A7F9-985C427989B4}"/>
              </a:ext>
            </a:extLst>
          </p:cNvPr>
          <p:cNvSpPr/>
          <p:nvPr/>
        </p:nvSpPr>
        <p:spPr>
          <a:xfrm flipH="1">
            <a:off x="2255818" y="3023712"/>
            <a:ext cx="868296" cy="1272844"/>
          </a:xfrm>
          <a:prstGeom prst="arc">
            <a:avLst/>
          </a:prstGeom>
          <a:ln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Bogen 46">
            <a:extLst>
              <a:ext uri="{FF2B5EF4-FFF2-40B4-BE49-F238E27FC236}">
                <a16:creationId xmlns:a16="http://schemas.microsoft.com/office/drawing/2014/main" id="{C74E080D-B0B5-6541-B262-5876662F2191}"/>
              </a:ext>
            </a:extLst>
          </p:cNvPr>
          <p:cNvSpPr/>
          <p:nvPr/>
        </p:nvSpPr>
        <p:spPr>
          <a:xfrm flipH="1">
            <a:off x="3637842" y="3023712"/>
            <a:ext cx="868296" cy="1272844"/>
          </a:xfrm>
          <a:prstGeom prst="arc">
            <a:avLst/>
          </a:prstGeom>
          <a:ln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55E0B62C-E5E4-5241-8F4A-E255DED83203}"/>
              </a:ext>
            </a:extLst>
          </p:cNvPr>
          <p:cNvSpPr/>
          <p:nvPr/>
        </p:nvSpPr>
        <p:spPr>
          <a:xfrm flipH="1">
            <a:off x="4890575" y="3023712"/>
            <a:ext cx="868296" cy="1272844"/>
          </a:xfrm>
          <a:prstGeom prst="arc">
            <a:avLst/>
          </a:prstGeom>
          <a:ln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6F9FDCD7-45DF-6047-BC64-CFACB6E97127}"/>
              </a:ext>
            </a:extLst>
          </p:cNvPr>
          <p:cNvSpPr/>
          <p:nvPr/>
        </p:nvSpPr>
        <p:spPr>
          <a:xfrm flipH="1">
            <a:off x="6202316" y="3023712"/>
            <a:ext cx="868296" cy="1272844"/>
          </a:xfrm>
          <a:prstGeom prst="arc">
            <a:avLst/>
          </a:prstGeom>
          <a:ln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Bogen 49">
            <a:extLst>
              <a:ext uri="{FF2B5EF4-FFF2-40B4-BE49-F238E27FC236}">
                <a16:creationId xmlns:a16="http://schemas.microsoft.com/office/drawing/2014/main" id="{381E1EDF-264A-154E-81BB-75069E61FCBA}"/>
              </a:ext>
            </a:extLst>
          </p:cNvPr>
          <p:cNvSpPr/>
          <p:nvPr/>
        </p:nvSpPr>
        <p:spPr>
          <a:xfrm flipH="1">
            <a:off x="7463518" y="2101716"/>
            <a:ext cx="868296" cy="1978522"/>
          </a:xfrm>
          <a:prstGeom prst="arc">
            <a:avLst/>
          </a:prstGeom>
          <a:ln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0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366D7-3D87-9F43-B554-8E737BE2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11837B-1926-A043-8DA9-28EA3AED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24AAA0-738C-8D47-A4F2-14C71DE97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90278C4-9771-D647-BEDD-C6C5009BB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2"/>
                </a:solidFill>
              </a:rPr>
              <a:t>Process step activated carbon filter</a:t>
            </a:r>
          </a:p>
          <a:p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9A9430-2EB0-5F44-8E9B-50471335BA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45BA90-C255-3D47-8FE5-483D8B38B14C}"/>
              </a:ext>
            </a:extLst>
          </p:cNvPr>
          <p:cNvGrpSpPr/>
          <p:nvPr/>
        </p:nvGrpSpPr>
        <p:grpSpPr>
          <a:xfrm>
            <a:off x="386844" y="1715512"/>
            <a:ext cx="9080837" cy="3864447"/>
            <a:chOff x="386844" y="1715512"/>
            <a:chExt cx="9080837" cy="3864447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A0A962C-9105-8B4B-A330-A53F3EB0409F}"/>
                </a:ext>
              </a:extLst>
            </p:cNvPr>
            <p:cNvGrpSpPr/>
            <p:nvPr/>
          </p:nvGrpSpPr>
          <p:grpSpPr>
            <a:xfrm>
              <a:off x="907188" y="2231613"/>
              <a:ext cx="8093349" cy="3116845"/>
              <a:chOff x="907188" y="2231613"/>
              <a:chExt cx="8093349" cy="3116845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9D81A606-92C8-4D42-AD84-3250D5363E9A}"/>
                  </a:ext>
                </a:extLst>
              </p:cNvPr>
              <p:cNvGrpSpPr/>
              <p:nvPr/>
            </p:nvGrpSpPr>
            <p:grpSpPr>
              <a:xfrm>
                <a:off x="2927278" y="2231613"/>
                <a:ext cx="523461" cy="2325756"/>
                <a:chOff x="1696276" y="2425504"/>
                <a:chExt cx="523461" cy="2325756"/>
              </a:xfrm>
            </p:grpSpPr>
            <p:sp>
              <p:nvSpPr>
                <p:cNvPr id="9" name="Abgerundetes Rechteck 8">
                  <a:extLst>
                    <a:ext uri="{FF2B5EF4-FFF2-40B4-BE49-F238E27FC236}">
                      <a16:creationId xmlns:a16="http://schemas.microsoft.com/office/drawing/2014/main" id="{10153114-6EE2-9D41-BAF8-E5915B3601D9}"/>
                    </a:ext>
                  </a:extLst>
                </p:cNvPr>
                <p:cNvSpPr/>
                <p:nvPr/>
              </p:nvSpPr>
              <p:spPr>
                <a:xfrm>
                  <a:off x="1696276" y="2425504"/>
                  <a:ext cx="523461" cy="2325756"/>
                </a:xfrm>
                <a:prstGeom prst="round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Ecken des Rechtecks auf der gleichen Seite abrunden 13">
                  <a:extLst>
                    <a:ext uri="{FF2B5EF4-FFF2-40B4-BE49-F238E27FC236}">
                      <a16:creationId xmlns:a16="http://schemas.microsoft.com/office/drawing/2014/main" id="{F8A8E2A8-F9B7-BB40-996B-34D3DB906064}"/>
                    </a:ext>
                  </a:extLst>
                </p:cNvPr>
                <p:cNvSpPr/>
                <p:nvPr/>
              </p:nvSpPr>
              <p:spPr>
                <a:xfrm rot="10800000">
                  <a:off x="1759223" y="3622891"/>
                  <a:ext cx="397566" cy="1068170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4E2FD944-65D4-F94E-B8BE-F742FF60F696}"/>
                  </a:ext>
                </a:extLst>
              </p:cNvPr>
              <p:cNvGrpSpPr/>
              <p:nvPr/>
            </p:nvGrpSpPr>
            <p:grpSpPr>
              <a:xfrm>
                <a:off x="1654468" y="2231613"/>
                <a:ext cx="523461" cy="2325756"/>
                <a:chOff x="1696276" y="2425504"/>
                <a:chExt cx="523461" cy="2325756"/>
              </a:xfrm>
            </p:grpSpPr>
            <p:sp>
              <p:nvSpPr>
                <p:cNvPr id="18" name="Abgerundetes Rechteck 17">
                  <a:extLst>
                    <a:ext uri="{FF2B5EF4-FFF2-40B4-BE49-F238E27FC236}">
                      <a16:creationId xmlns:a16="http://schemas.microsoft.com/office/drawing/2014/main" id="{547E03A1-81FC-B44F-8E9A-EDC489063803}"/>
                    </a:ext>
                  </a:extLst>
                </p:cNvPr>
                <p:cNvSpPr/>
                <p:nvPr/>
              </p:nvSpPr>
              <p:spPr>
                <a:xfrm>
                  <a:off x="1696276" y="2425504"/>
                  <a:ext cx="523461" cy="2325756"/>
                </a:xfrm>
                <a:prstGeom prst="round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Ecken des Rechtecks auf der gleichen Seite abrunden 18">
                  <a:extLst>
                    <a:ext uri="{FF2B5EF4-FFF2-40B4-BE49-F238E27FC236}">
                      <a16:creationId xmlns:a16="http://schemas.microsoft.com/office/drawing/2014/main" id="{9AA27C3C-015B-4F49-8E5A-37DC74D2907E}"/>
                    </a:ext>
                  </a:extLst>
                </p:cNvPr>
                <p:cNvSpPr/>
                <p:nvPr/>
              </p:nvSpPr>
              <p:spPr>
                <a:xfrm rot="10800000">
                  <a:off x="1759223" y="3252680"/>
                  <a:ext cx="397566" cy="1438382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8DF1F4CE-A3C5-2F44-872C-58B705359F34}"/>
                  </a:ext>
                </a:extLst>
              </p:cNvPr>
              <p:cNvGrpSpPr/>
              <p:nvPr/>
            </p:nvGrpSpPr>
            <p:grpSpPr>
              <a:xfrm>
                <a:off x="4200088" y="2231613"/>
                <a:ext cx="523461" cy="2325756"/>
                <a:chOff x="1696276" y="2425504"/>
                <a:chExt cx="523461" cy="2325756"/>
              </a:xfrm>
            </p:grpSpPr>
            <p:sp>
              <p:nvSpPr>
                <p:cNvPr id="21" name="Abgerundetes Rechteck 20">
                  <a:extLst>
                    <a:ext uri="{FF2B5EF4-FFF2-40B4-BE49-F238E27FC236}">
                      <a16:creationId xmlns:a16="http://schemas.microsoft.com/office/drawing/2014/main" id="{05D8623B-EDA8-EE48-A283-F98D6F81FDC0}"/>
                    </a:ext>
                  </a:extLst>
                </p:cNvPr>
                <p:cNvSpPr/>
                <p:nvPr/>
              </p:nvSpPr>
              <p:spPr>
                <a:xfrm>
                  <a:off x="1696276" y="2425504"/>
                  <a:ext cx="523461" cy="2325756"/>
                </a:xfrm>
                <a:prstGeom prst="round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Ecken des Rechtecks auf der gleichen Seite abrunden 21">
                  <a:extLst>
                    <a:ext uri="{FF2B5EF4-FFF2-40B4-BE49-F238E27FC236}">
                      <a16:creationId xmlns:a16="http://schemas.microsoft.com/office/drawing/2014/main" id="{D197D421-01C8-4942-9B82-844EE90A5854}"/>
                    </a:ext>
                  </a:extLst>
                </p:cNvPr>
                <p:cNvSpPr/>
                <p:nvPr/>
              </p:nvSpPr>
              <p:spPr>
                <a:xfrm rot="10800000">
                  <a:off x="1759223" y="3900045"/>
                  <a:ext cx="397566" cy="791016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F120AE24-03CA-9A49-BD3D-794A62CDB50D}"/>
                  </a:ext>
                </a:extLst>
              </p:cNvPr>
              <p:cNvGrpSpPr/>
              <p:nvPr/>
            </p:nvGrpSpPr>
            <p:grpSpPr>
              <a:xfrm>
                <a:off x="5472898" y="2231613"/>
                <a:ext cx="523461" cy="2325756"/>
                <a:chOff x="1696276" y="2425504"/>
                <a:chExt cx="523461" cy="2325756"/>
              </a:xfrm>
            </p:grpSpPr>
            <p:sp>
              <p:nvSpPr>
                <p:cNvPr id="24" name="Abgerundetes Rechteck 23">
                  <a:extLst>
                    <a:ext uri="{FF2B5EF4-FFF2-40B4-BE49-F238E27FC236}">
                      <a16:creationId xmlns:a16="http://schemas.microsoft.com/office/drawing/2014/main" id="{85B7DCB9-E421-CE4D-A04F-3119DD874C81}"/>
                    </a:ext>
                  </a:extLst>
                </p:cNvPr>
                <p:cNvSpPr/>
                <p:nvPr/>
              </p:nvSpPr>
              <p:spPr>
                <a:xfrm>
                  <a:off x="1696276" y="2425504"/>
                  <a:ext cx="523461" cy="2325756"/>
                </a:xfrm>
                <a:prstGeom prst="round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Ecken des Rechtecks auf der gleichen Seite abrunden 24">
                  <a:extLst>
                    <a:ext uri="{FF2B5EF4-FFF2-40B4-BE49-F238E27FC236}">
                      <a16:creationId xmlns:a16="http://schemas.microsoft.com/office/drawing/2014/main" id="{321A00D4-792F-9F49-9443-C727FFDB10EC}"/>
                    </a:ext>
                  </a:extLst>
                </p:cNvPr>
                <p:cNvSpPr/>
                <p:nvPr/>
              </p:nvSpPr>
              <p:spPr>
                <a:xfrm rot="10800000">
                  <a:off x="1759223" y="4126621"/>
                  <a:ext cx="397566" cy="564439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51D8C5C-0509-204E-81BE-8AB9BC0FE90E}"/>
                  </a:ext>
                </a:extLst>
              </p:cNvPr>
              <p:cNvGrpSpPr/>
              <p:nvPr/>
            </p:nvGrpSpPr>
            <p:grpSpPr>
              <a:xfrm>
                <a:off x="6745707" y="2231613"/>
                <a:ext cx="523461" cy="2325756"/>
                <a:chOff x="1696276" y="2425504"/>
                <a:chExt cx="523461" cy="2325756"/>
              </a:xfrm>
            </p:grpSpPr>
            <p:sp>
              <p:nvSpPr>
                <p:cNvPr id="27" name="Abgerundetes Rechteck 26">
                  <a:extLst>
                    <a:ext uri="{FF2B5EF4-FFF2-40B4-BE49-F238E27FC236}">
                      <a16:creationId xmlns:a16="http://schemas.microsoft.com/office/drawing/2014/main" id="{03ED14BF-83C4-C545-B713-4E43F2E51062}"/>
                    </a:ext>
                  </a:extLst>
                </p:cNvPr>
                <p:cNvSpPr/>
                <p:nvPr/>
              </p:nvSpPr>
              <p:spPr>
                <a:xfrm>
                  <a:off x="1696276" y="2425504"/>
                  <a:ext cx="523461" cy="2325756"/>
                </a:xfrm>
                <a:prstGeom prst="round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Ecken des Rechtecks auf der gleichen Seite abrunden 27">
                  <a:extLst>
                    <a:ext uri="{FF2B5EF4-FFF2-40B4-BE49-F238E27FC236}">
                      <a16:creationId xmlns:a16="http://schemas.microsoft.com/office/drawing/2014/main" id="{2283A1FC-B5EE-0F4D-9439-5C10A5117535}"/>
                    </a:ext>
                  </a:extLst>
                </p:cNvPr>
                <p:cNvSpPr/>
                <p:nvPr/>
              </p:nvSpPr>
              <p:spPr>
                <a:xfrm rot="10800000">
                  <a:off x="1759223" y="4417935"/>
                  <a:ext cx="397566" cy="273126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tx2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3" name="Pfeil nach rechts 32">
                <a:extLst>
                  <a:ext uri="{FF2B5EF4-FFF2-40B4-BE49-F238E27FC236}">
                    <a16:creationId xmlns:a16="http://schemas.microsoft.com/office/drawing/2014/main" id="{4A8206A7-2DE8-5440-8244-EF8ACEDB761D}"/>
                  </a:ext>
                </a:extLst>
              </p:cNvPr>
              <p:cNvSpPr/>
              <p:nvPr/>
            </p:nvSpPr>
            <p:spPr>
              <a:xfrm>
                <a:off x="4827905" y="3323452"/>
                <a:ext cx="540636" cy="218485"/>
              </a:xfrm>
              <a:prstGeom prst="rightArrow">
                <a:avLst/>
              </a:prstGeom>
              <a:gradFill flip="none" rotWithShape="1">
                <a:gsLst>
                  <a:gs pos="54000">
                    <a:srgbClr val="92D050"/>
                  </a:gs>
                  <a:gs pos="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Pfeil nach rechts 35">
                <a:extLst>
                  <a:ext uri="{FF2B5EF4-FFF2-40B4-BE49-F238E27FC236}">
                    <a16:creationId xmlns:a16="http://schemas.microsoft.com/office/drawing/2014/main" id="{EBC153BD-51A2-2446-AA28-FE023B29B345}"/>
                  </a:ext>
                </a:extLst>
              </p:cNvPr>
              <p:cNvSpPr/>
              <p:nvPr/>
            </p:nvSpPr>
            <p:spPr>
              <a:xfrm>
                <a:off x="907188" y="3323452"/>
                <a:ext cx="540636" cy="218485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feil nach rechts 36">
                <a:extLst>
                  <a:ext uri="{FF2B5EF4-FFF2-40B4-BE49-F238E27FC236}">
                    <a16:creationId xmlns:a16="http://schemas.microsoft.com/office/drawing/2014/main" id="{50F94F3F-8B3F-824F-9C70-6E64E3D227FD}"/>
                  </a:ext>
                </a:extLst>
              </p:cNvPr>
              <p:cNvSpPr/>
              <p:nvPr/>
            </p:nvSpPr>
            <p:spPr>
              <a:xfrm>
                <a:off x="3560861" y="3323452"/>
                <a:ext cx="540636" cy="218485"/>
              </a:xfrm>
              <a:prstGeom prst="rightArrow">
                <a:avLst/>
              </a:prstGeom>
              <a:gradFill flip="none" rotWithShape="1">
                <a:gsLst>
                  <a:gs pos="98000">
                    <a:srgbClr val="92D050"/>
                  </a:gs>
                  <a:gs pos="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Pfeil nach rechts 37">
                <a:extLst>
                  <a:ext uri="{FF2B5EF4-FFF2-40B4-BE49-F238E27FC236}">
                    <a16:creationId xmlns:a16="http://schemas.microsoft.com/office/drawing/2014/main" id="{2DAFC8AE-2F49-3F42-8EAD-E5353B4FD437}"/>
                  </a:ext>
                </a:extLst>
              </p:cNvPr>
              <p:cNvSpPr/>
              <p:nvPr/>
            </p:nvSpPr>
            <p:spPr>
              <a:xfrm>
                <a:off x="6100955" y="3323452"/>
                <a:ext cx="540636" cy="218485"/>
              </a:xfrm>
              <a:prstGeom prst="rightArrow">
                <a:avLst/>
              </a:prstGeom>
              <a:gradFill flip="none" rotWithShape="1">
                <a:gsLst>
                  <a:gs pos="46000">
                    <a:srgbClr val="92D050"/>
                  </a:gs>
                  <a:gs pos="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Pfeil nach rechts 38">
                <a:extLst>
                  <a:ext uri="{FF2B5EF4-FFF2-40B4-BE49-F238E27FC236}">
                    <a16:creationId xmlns:a16="http://schemas.microsoft.com/office/drawing/2014/main" id="{C7FF544F-EB73-2440-9AB4-2E7783760A17}"/>
                  </a:ext>
                </a:extLst>
              </p:cNvPr>
              <p:cNvSpPr/>
              <p:nvPr/>
            </p:nvSpPr>
            <p:spPr>
              <a:xfrm>
                <a:off x="7397285" y="3323452"/>
                <a:ext cx="540636" cy="218485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Pfeil nach rechts 39">
                <a:extLst>
                  <a:ext uri="{FF2B5EF4-FFF2-40B4-BE49-F238E27FC236}">
                    <a16:creationId xmlns:a16="http://schemas.microsoft.com/office/drawing/2014/main" id="{E9157193-4CB8-9047-9A9E-9F77BBAE7E2F}"/>
                  </a:ext>
                </a:extLst>
              </p:cNvPr>
              <p:cNvSpPr/>
              <p:nvPr/>
            </p:nvSpPr>
            <p:spPr>
              <a:xfrm>
                <a:off x="2282046" y="3323452"/>
                <a:ext cx="540636" cy="218485"/>
              </a:xfrm>
              <a:prstGeom prst="rightArrow">
                <a:avLst/>
              </a:prstGeom>
              <a:gradFill flip="none" rotWithShape="1">
                <a:gsLst>
                  <a:gs pos="98000">
                    <a:srgbClr val="92D050"/>
                  </a:gs>
                  <a:gs pos="7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Pfeil nach rechts 40">
                <a:extLst>
                  <a:ext uri="{FF2B5EF4-FFF2-40B4-BE49-F238E27FC236}">
                    <a16:creationId xmlns:a16="http://schemas.microsoft.com/office/drawing/2014/main" id="{32D11DE4-4CFF-364E-BF4E-9F6AA54EE280}"/>
                  </a:ext>
                </a:extLst>
              </p:cNvPr>
              <p:cNvSpPr/>
              <p:nvPr/>
            </p:nvSpPr>
            <p:spPr>
              <a:xfrm rot="5400000">
                <a:off x="3010407" y="4769683"/>
                <a:ext cx="357198" cy="218485"/>
              </a:xfrm>
              <a:prstGeom prst="rightArrow">
                <a:avLst/>
              </a:prstGeom>
              <a:solidFill>
                <a:srgbClr val="ED9682"/>
              </a:solidFill>
              <a:ln>
                <a:noFill/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Pfeil nach rechts 42">
                <a:extLst>
                  <a:ext uri="{FF2B5EF4-FFF2-40B4-BE49-F238E27FC236}">
                    <a16:creationId xmlns:a16="http://schemas.microsoft.com/office/drawing/2014/main" id="{1DE9B69F-B067-5B45-9DBB-1E5D39B9189D}"/>
                  </a:ext>
                </a:extLst>
              </p:cNvPr>
              <p:cNvSpPr/>
              <p:nvPr/>
            </p:nvSpPr>
            <p:spPr>
              <a:xfrm>
                <a:off x="3189004" y="5129973"/>
                <a:ext cx="4903031" cy="218485"/>
              </a:xfrm>
              <a:prstGeom prst="rightArrow">
                <a:avLst/>
              </a:prstGeom>
              <a:solidFill>
                <a:srgbClr val="ED9682"/>
              </a:solidFill>
              <a:ln>
                <a:noFill/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Pfeil nach rechts 43">
                <a:extLst>
                  <a:ext uri="{FF2B5EF4-FFF2-40B4-BE49-F238E27FC236}">
                    <a16:creationId xmlns:a16="http://schemas.microsoft.com/office/drawing/2014/main" id="{EA7AA175-1CA8-1046-8135-A53C3A40D76F}"/>
                  </a:ext>
                </a:extLst>
              </p:cNvPr>
              <p:cNvSpPr/>
              <p:nvPr/>
            </p:nvSpPr>
            <p:spPr>
              <a:xfrm rot="16200000">
                <a:off x="7587535" y="4276452"/>
                <a:ext cx="1488558" cy="218485"/>
              </a:xfrm>
              <a:prstGeom prst="rightArrow">
                <a:avLst/>
              </a:prstGeom>
              <a:solidFill>
                <a:srgbClr val="ED9682"/>
              </a:solidFill>
              <a:ln>
                <a:noFill/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Pfeil nach rechts 44">
                <a:extLst>
                  <a:ext uri="{FF2B5EF4-FFF2-40B4-BE49-F238E27FC236}">
                    <a16:creationId xmlns:a16="http://schemas.microsoft.com/office/drawing/2014/main" id="{B90C0C83-4EE4-1E41-A5F5-2F28F1020B5E}"/>
                  </a:ext>
                </a:extLst>
              </p:cNvPr>
              <p:cNvSpPr/>
              <p:nvPr/>
            </p:nvSpPr>
            <p:spPr>
              <a:xfrm>
                <a:off x="8459901" y="3319757"/>
                <a:ext cx="540636" cy="218485"/>
              </a:xfrm>
              <a:prstGeom prst="rightArrow">
                <a:avLst/>
              </a:prstGeom>
              <a:solidFill>
                <a:srgbClr val="98E98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CA42672-A47D-E241-833D-965828B36AC9}"/>
                </a:ext>
              </a:extLst>
            </p:cNvPr>
            <p:cNvSpPr/>
            <p:nvPr/>
          </p:nvSpPr>
          <p:spPr>
            <a:xfrm>
              <a:off x="386844" y="1715512"/>
              <a:ext cx="9080837" cy="3864447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34BA1EA-D720-5443-ABB3-45E935A91F63}"/>
                </a:ext>
              </a:extLst>
            </p:cNvPr>
            <p:cNvGrpSpPr/>
            <p:nvPr/>
          </p:nvGrpSpPr>
          <p:grpSpPr>
            <a:xfrm>
              <a:off x="2841049" y="4600325"/>
              <a:ext cx="914400" cy="914400"/>
              <a:chOff x="2822682" y="4557369"/>
              <a:chExt cx="914400" cy="914400"/>
            </a:xfrm>
            <a:solidFill>
              <a:srgbClr val="0070C0"/>
            </a:solidFill>
          </p:grpSpPr>
          <p:pic>
            <p:nvPicPr>
              <p:cNvPr id="8" name="Grafik 7" descr="Lupe mit einfarbiger Füllung">
                <a:extLst>
                  <a:ext uri="{FF2B5EF4-FFF2-40B4-BE49-F238E27FC236}">
                    <a16:creationId xmlns:a16="http://schemas.microsoft.com/office/drawing/2014/main" id="{A798025B-F7D9-644E-B4E4-08A4C227B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2682" y="45573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fik 10" descr="Fragezeichen mit einfarbiger Füllung">
                <a:extLst>
                  <a:ext uri="{FF2B5EF4-FFF2-40B4-BE49-F238E27FC236}">
                    <a16:creationId xmlns:a16="http://schemas.microsoft.com/office/drawing/2014/main" id="{BA4D8505-51A7-3C43-BD5C-E61CAF154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60404" y="4700326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8D34F46F-CFDB-C34B-BA10-6410EABDA274}"/>
                </a:ext>
              </a:extLst>
            </p:cNvPr>
            <p:cNvGrpSpPr/>
            <p:nvPr/>
          </p:nvGrpSpPr>
          <p:grpSpPr>
            <a:xfrm>
              <a:off x="8441057" y="3081042"/>
              <a:ext cx="914400" cy="914400"/>
              <a:chOff x="2822682" y="4557369"/>
              <a:chExt cx="914400" cy="914400"/>
            </a:xfrm>
            <a:solidFill>
              <a:srgbClr val="0070C0"/>
            </a:solidFill>
          </p:grpSpPr>
          <p:pic>
            <p:nvPicPr>
              <p:cNvPr id="47" name="Grafik 46" descr="Lupe mit einfarbiger Füllung">
                <a:extLst>
                  <a:ext uri="{FF2B5EF4-FFF2-40B4-BE49-F238E27FC236}">
                    <a16:creationId xmlns:a16="http://schemas.microsoft.com/office/drawing/2014/main" id="{98BA3186-6D0C-8144-9BD5-55C5E2F36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22682" y="45573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Grafik 47" descr="Fragezeichen mit einfarbiger Füllung">
                <a:extLst>
                  <a:ext uri="{FF2B5EF4-FFF2-40B4-BE49-F238E27FC236}">
                    <a16:creationId xmlns:a16="http://schemas.microsoft.com/office/drawing/2014/main" id="{98082A76-8E32-1C44-87EB-EFC7B6C7C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60404" y="4700326"/>
                <a:ext cx="457200" cy="4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963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62147-1F26-3D47-A5BD-321712BD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4F7B1D-B5CA-074F-8031-53453D53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DACFB1-06EC-DE47-9CBE-7D1FFC427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691B75-F552-7342-A6A3-028A79E0C9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" y="1557338"/>
            <a:ext cx="5108154" cy="4535487"/>
          </a:xfrm>
        </p:spPr>
        <p:txBody>
          <a:bodyPr anchor="ctr"/>
          <a:lstStyle/>
          <a:p>
            <a:r>
              <a:rPr lang="en-GB" u="sng" dirty="0"/>
              <a:t>Requirements: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Reliable predictions for more economical use of the filters by an efficient regulation of the bypass</a:t>
            </a:r>
          </a:p>
          <a:p>
            <a:endParaRPr lang="en-GB" dirty="0"/>
          </a:p>
          <a:p>
            <a:r>
              <a:rPr lang="de-DE" u="sng" dirty="0"/>
              <a:t>Essential </a:t>
            </a:r>
            <a:r>
              <a:rPr lang="de-DE" u="sng" dirty="0" err="1"/>
              <a:t>criteria</a:t>
            </a:r>
            <a:r>
              <a:rPr lang="en-GB" u="sng" dirty="0"/>
              <a:t>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Compliance with the legal limit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Avoidance of fines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F706B6-85DB-474B-ADE9-40AB9FFC9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2"/>
                </a:solidFill>
              </a:rPr>
              <a:t>Requirements &amp; Essential criteria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E4A413-4558-F54D-B7E6-540EC037D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pic>
        <p:nvPicPr>
          <p:cNvPr id="10" name="Grafik 9" descr="Sparschwein mit einfarbiger Füllung">
            <a:extLst>
              <a:ext uri="{FF2B5EF4-FFF2-40B4-BE49-F238E27FC236}">
                <a16:creationId xmlns:a16="http://schemas.microsoft.com/office/drawing/2014/main" id="{E98D0EB5-A20D-FF4E-99E1-36C37D5E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8096" y="2396839"/>
            <a:ext cx="1553348" cy="1553348"/>
          </a:xfrm>
          <a:prstGeom prst="rect">
            <a:avLst/>
          </a:prstGeom>
        </p:spPr>
      </p:pic>
      <p:pic>
        <p:nvPicPr>
          <p:cNvPr id="12" name="Grafik 11" descr="Reizstoff mit einfarbiger Füllung">
            <a:extLst>
              <a:ext uri="{FF2B5EF4-FFF2-40B4-BE49-F238E27FC236}">
                <a16:creationId xmlns:a16="http://schemas.microsoft.com/office/drawing/2014/main" id="{6AAECCEE-EF3E-F443-A6C8-B5E5FB3E4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8096" y="4079457"/>
            <a:ext cx="1553348" cy="15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62147-1F26-3D47-A5BD-321712BD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4F7B1D-B5CA-074F-8031-53453D53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C87F-B9C8-4DDC-9DBA-B68F65107904}" type="datetime1">
              <a:rPr lang="de-DE" smtClean="0"/>
              <a:pPr/>
              <a:t>12.03.21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DACFB1-06EC-DE47-9CBE-7D1FFC427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488A9-0300-4053-9991-CC6BB860CE1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691B75-F552-7342-A6A3-028A79E0C9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" y="1355286"/>
            <a:ext cx="9359900" cy="4737540"/>
          </a:xfrm>
        </p:spPr>
        <p:txBody>
          <a:bodyPr anchor="ctr"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v"/>
            </a:pPr>
            <a:r>
              <a:rPr lang="en-GB" dirty="0"/>
              <a:t>Trained with </a:t>
            </a:r>
            <a:r>
              <a:rPr lang="de-DE" dirty="0"/>
              <a:t>59,321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  <a:p>
            <a:pPr marL="342900" indent="-342900">
              <a:buFont typeface="Wingdings" pitchFamily="2" charset="2"/>
              <a:buChar char="v"/>
            </a:pPr>
            <a:endParaRPr lang="de-DE" dirty="0"/>
          </a:p>
          <a:p>
            <a:pPr marL="342900" indent="-342900">
              <a:buFont typeface="Wingdings" pitchFamily="2" charset="2"/>
              <a:buChar char="v"/>
            </a:pPr>
            <a:r>
              <a:rPr lang="de-DE" dirty="0" err="1"/>
              <a:t>Used</a:t>
            </a:r>
            <a:r>
              <a:rPr lang="de-DE" dirty="0"/>
              <a:t> multiple Regression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marL="614363" lvl="1" indent="-342900">
              <a:buFont typeface="Wingdings" pitchFamily="2" charset="2"/>
              <a:buChar char="v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(0.3%)</a:t>
            </a:r>
          </a:p>
          <a:p>
            <a:pPr marL="614363" lvl="1" indent="-342900">
              <a:buFont typeface="Wingdings" pitchFamily="2" charset="2"/>
              <a:buChar char="v"/>
            </a:pPr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Regression (0.7%)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F706B6-85DB-474B-ADE9-40AB9FFC9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2"/>
                </a:solidFill>
              </a:rPr>
              <a:t>Set up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E4A413-4558-F54D-B7E6-540EC037D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pic>
        <p:nvPicPr>
          <p:cNvPr id="10" name="Grafik 9" descr="Künstliche Intelligenz Silhouette">
            <a:extLst>
              <a:ext uri="{FF2B5EF4-FFF2-40B4-BE49-F238E27FC236}">
                <a16:creationId xmlns:a16="http://schemas.microsoft.com/office/drawing/2014/main" id="{5F63AE22-E713-0C4F-8002-A7F30946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80549" y="2192436"/>
            <a:ext cx="2473128" cy="24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7671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_THK_pp">
  <a:themeElements>
    <a:clrScheme name="TH-Köln-Einfaches Farbklima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A00008"/>
      </a:accent4>
      <a:accent5>
        <a:srgbClr val="BB3800"/>
      </a:accent5>
      <a:accent6>
        <a:srgbClr val="740B5C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koeln_NP" id="{B926D1D0-F59F-4426-9938-0757C55FADA6}" vid="{4EEDC52D-98F5-4860-AD4F-A2A2B37D7B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2875A3984433C4FB95244C5AB80BB93" ma:contentTypeVersion="4" ma:contentTypeDescription="Ein neues Dokument erstellen." ma:contentTypeScope="" ma:versionID="893052d9b5522522afb6a8952d788714">
  <xsd:schema xmlns:xsd="http://www.w3.org/2001/XMLSchema" xmlns:xs="http://www.w3.org/2001/XMLSchema" xmlns:p="http://schemas.microsoft.com/office/2006/metadata/properties" xmlns:ns2="d1203415-d7af-4e8e-a204-bdb4f6db2b17" xmlns:ns3="ad7a2ed1-d483-4b9f-a5f0-232451669770" targetNamespace="http://schemas.microsoft.com/office/2006/metadata/properties" ma:root="true" ma:fieldsID="8faf6228610ada9fa5d59a0b3cc5a609" ns2:_="" ns3:_="">
    <xsd:import namespace="d1203415-d7af-4e8e-a204-bdb4f6db2b17"/>
    <xsd:import namespace="ad7a2ed1-d483-4b9f-a5f0-2324516697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03415-d7af-4e8e-a204-bdb4f6db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a2ed1-d483-4b9f-a5f0-23245166977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7a2ed1-d483-4b9f-a5f0-232451669770">
      <UserInfo>
        <DisplayName>Vera Lachenit (vlacheni)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2F935F0-9EE5-4E29-A5A6-FC6E2DE89D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76E6C7-9121-46FD-98BC-7F32D1F92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203415-d7af-4e8e-a204-bdb4f6db2b17"/>
    <ds:schemaRef ds:uri="ad7a2ed1-d483-4b9f-a5f0-2324516697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3C34A-D51D-4617-B3FC-23DEA44E9731}">
  <ds:schemaRefs>
    <ds:schemaRef ds:uri="http://schemas.microsoft.com/office/2006/metadata/properties"/>
    <ds:schemaRef ds:uri="d1203415-d7af-4e8e-a204-bdb4f6db2b17"/>
    <ds:schemaRef ds:uri="http://purl.org/dc/terms/"/>
    <ds:schemaRef ds:uri="http://schemas.microsoft.com/office/infopath/2007/PartnerControls"/>
    <ds:schemaRef ds:uri="ad7a2ed1-d483-4b9f-a5f0-232451669770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thkoeln_NP</Template>
  <TotalTime>0</TotalTime>
  <Words>212</Words>
  <Application>Microsoft Macintosh PowerPoint</Application>
  <PresentationFormat>A4-Papier (210 x 297 mm)</PresentationFormat>
  <Paragraphs>77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Design_THK_pp</vt:lpstr>
      <vt:lpstr>PowerPoint-Präsentation</vt:lpstr>
      <vt:lpstr>Introduction</vt:lpstr>
      <vt:lpstr>Introduction</vt:lpstr>
      <vt:lpstr>Introduction</vt:lpstr>
      <vt:lpstr>Use Case</vt:lpstr>
      <vt:lpstr>Use Case</vt:lpstr>
      <vt:lpstr>Use Case</vt:lpstr>
      <vt:lpstr>The Model</vt:lpstr>
      <vt:lpstr>The Model</vt:lpstr>
      <vt:lpstr>The Model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Nicolas Pyschny</dc:creator>
  <cp:lastModifiedBy>Felix Ley (feley)</cp:lastModifiedBy>
  <cp:revision>18</cp:revision>
  <cp:lastPrinted>2020-05-19T06:37:59Z</cp:lastPrinted>
  <dcterms:created xsi:type="dcterms:W3CDTF">2017-10-27T09:20:59Z</dcterms:created>
  <dcterms:modified xsi:type="dcterms:W3CDTF">2021-03-12T08:34:13Z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0x01010032875A3984433C4FB95244C5AB80BB93</vt:lpwstr>
  </property>
</Properties>
</file>